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98" r:id="rId4"/>
    <p:sldMasterId id="2147485548" r:id="rId5"/>
    <p:sldMasterId id="2147485600" r:id="rId6"/>
    <p:sldMasterId id="2147485612" r:id="rId7"/>
  </p:sldMasterIdLst>
  <p:notesMasterIdLst>
    <p:notesMasterId r:id="rId29"/>
  </p:notesMasterIdLst>
  <p:handoutMasterIdLst>
    <p:handoutMasterId r:id="rId30"/>
  </p:handoutMasterIdLst>
  <p:sldIdLst>
    <p:sldId id="2147479561" r:id="rId8"/>
    <p:sldId id="2147483546" r:id="rId9"/>
    <p:sldId id="2147483587" r:id="rId10"/>
    <p:sldId id="2147483589" r:id="rId11"/>
    <p:sldId id="2147483545" r:id="rId12"/>
    <p:sldId id="2147483556" r:id="rId13"/>
    <p:sldId id="2147480285" r:id="rId14"/>
    <p:sldId id="2147483570" r:id="rId15"/>
    <p:sldId id="2147483586" r:id="rId16"/>
    <p:sldId id="2147483571" r:id="rId17"/>
    <p:sldId id="2147483581" r:id="rId18"/>
    <p:sldId id="2147483590" r:id="rId19"/>
    <p:sldId id="2147483576" r:id="rId20"/>
    <p:sldId id="2147483585" r:id="rId21"/>
    <p:sldId id="2147483579" r:id="rId22"/>
    <p:sldId id="2147483580" r:id="rId23"/>
    <p:sldId id="2147483557" r:id="rId24"/>
    <p:sldId id="2147480286" r:id="rId25"/>
    <p:sldId id="2147483549" r:id="rId26"/>
    <p:sldId id="2147483553" r:id="rId27"/>
    <p:sldId id="2147479542" r:id="rId2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FFCCFF"/>
    <a:srgbClr val="8DE971"/>
    <a:srgbClr val="C03BC4"/>
    <a:srgbClr val="FF5C39"/>
    <a:srgbClr val="399A91"/>
    <a:srgbClr val="0078D4"/>
    <a:srgbClr val="D4EC8E"/>
    <a:srgbClr val="091F2C"/>
    <a:srgbClr val="702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3FFC9-69C2-9A4C-965F-84635408E097}" v="160" dt="2024-09-11T21:44:54.9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703"/>
  </p:normalViewPr>
  <p:slideViewPr>
    <p:cSldViewPr snapToGrid="0">
      <p:cViewPr varScale="1">
        <p:scale>
          <a:sx n="96" d="100"/>
          <a:sy n="96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edric Vidal" userId="0942ebd5-1ebf-4c2c-b94c-a4b753a9114e" providerId="ADAL" clId="{D003FFC9-69C2-9A4C-965F-84635408E097}"/>
    <pc:docChg chg="undo custSel addSld delSld modSld">
      <pc:chgData name="Cedric Vidal" userId="0942ebd5-1ebf-4c2c-b94c-a4b753a9114e" providerId="ADAL" clId="{D003FFC9-69C2-9A4C-965F-84635408E097}" dt="2024-09-11T21:49:25.665" v="209" actId="2696"/>
      <pc:docMkLst>
        <pc:docMk/>
      </pc:docMkLst>
      <pc:sldChg chg="del">
        <pc:chgData name="Cedric Vidal" userId="0942ebd5-1ebf-4c2c-b94c-a4b753a9114e" providerId="ADAL" clId="{D003FFC9-69C2-9A4C-965F-84635408E097}" dt="2024-09-11T20:17:20.510" v="64" actId="2696"/>
        <pc:sldMkLst>
          <pc:docMk/>
          <pc:sldMk cId="1795078537" sldId="1661"/>
        </pc:sldMkLst>
      </pc:sldChg>
      <pc:sldChg chg="addSp delSp modSp mod setBg delAnim">
        <pc:chgData name="Cedric Vidal" userId="0942ebd5-1ebf-4c2c-b94c-a4b753a9114e" providerId="ADAL" clId="{D003FFC9-69C2-9A4C-965F-84635408E097}" dt="2024-09-11T20:17:15.413" v="62" actId="1076"/>
        <pc:sldMkLst>
          <pc:docMk/>
          <pc:sldMk cId="2640365773" sldId="2147479542"/>
        </pc:sldMkLst>
        <pc:spChg chg="mod">
          <ac:chgData name="Cedric Vidal" userId="0942ebd5-1ebf-4c2c-b94c-a4b753a9114e" providerId="ADAL" clId="{D003FFC9-69C2-9A4C-965F-84635408E097}" dt="2024-09-11T20:16:03.226" v="59"/>
          <ac:spMkLst>
            <pc:docMk/>
            <pc:sldMk cId="2640365773" sldId="2147479542"/>
            <ac:spMk id="4" creationId="{40B95EAD-0229-C429-BEE9-7B19E3E7E464}"/>
          </ac:spMkLst>
        </pc:spChg>
        <pc:spChg chg="mod">
          <ac:chgData name="Cedric Vidal" userId="0942ebd5-1ebf-4c2c-b94c-a4b753a9114e" providerId="ADAL" clId="{D003FFC9-69C2-9A4C-965F-84635408E097}" dt="2024-09-11T20:15:39.133" v="42"/>
          <ac:spMkLst>
            <pc:docMk/>
            <pc:sldMk cId="2640365773" sldId="2147479542"/>
            <ac:spMk id="6" creationId="{D32B2226-9A5C-8E4A-4B87-6E294DCF743E}"/>
          </ac:spMkLst>
        </pc:spChg>
        <pc:spChg chg="del">
          <ac:chgData name="Cedric Vidal" userId="0942ebd5-1ebf-4c2c-b94c-a4b753a9114e" providerId="ADAL" clId="{D003FFC9-69C2-9A4C-965F-84635408E097}" dt="2024-09-11T20:15:20.043" v="38" actId="478"/>
          <ac:spMkLst>
            <pc:docMk/>
            <pc:sldMk cId="2640365773" sldId="2147479542"/>
            <ac:spMk id="15" creationId="{2D49179B-72B3-7F7B-625B-C2DD1C74E756}"/>
          </ac:spMkLst>
        </pc:spChg>
        <pc:picChg chg="add mod">
          <ac:chgData name="Cedric Vidal" userId="0942ebd5-1ebf-4c2c-b94c-a4b753a9114e" providerId="ADAL" clId="{D003FFC9-69C2-9A4C-965F-84635408E097}" dt="2024-09-11T20:17:15.413" v="62" actId="1076"/>
          <ac:picMkLst>
            <pc:docMk/>
            <pc:sldMk cId="2640365773" sldId="2147479542"/>
            <ac:picMk id="2" creationId="{4615CE41-587D-A219-F5C6-8B26298272EF}"/>
          </ac:picMkLst>
        </pc:picChg>
        <pc:picChg chg="del">
          <ac:chgData name="Cedric Vidal" userId="0942ebd5-1ebf-4c2c-b94c-a4b753a9114e" providerId="ADAL" clId="{D003FFC9-69C2-9A4C-965F-84635408E097}" dt="2024-09-11T20:15:17.584" v="37" actId="478"/>
          <ac:picMkLst>
            <pc:docMk/>
            <pc:sldMk cId="2640365773" sldId="2147479542"/>
            <ac:picMk id="17" creationId="{45BE38AD-7194-308B-F680-43A974D567C9}"/>
          </ac:picMkLst>
        </pc:picChg>
        <pc:picChg chg="del">
          <ac:chgData name="Cedric Vidal" userId="0942ebd5-1ebf-4c2c-b94c-a4b753a9114e" providerId="ADAL" clId="{D003FFC9-69C2-9A4C-965F-84635408E097}" dt="2024-09-11T20:16:18.367" v="60" actId="478"/>
          <ac:picMkLst>
            <pc:docMk/>
            <pc:sldMk cId="2640365773" sldId="2147479542"/>
            <ac:picMk id="22530" creationId="{C393F5D0-AA0F-FEAF-6A44-3765739963B5}"/>
          </ac:picMkLst>
        </pc:picChg>
      </pc:sldChg>
      <pc:sldChg chg="add del">
        <pc:chgData name="Cedric Vidal" userId="0942ebd5-1ebf-4c2c-b94c-a4b753a9114e" providerId="ADAL" clId="{D003FFC9-69C2-9A4C-965F-84635408E097}" dt="2024-09-11T20:17:19.455" v="63" actId="2696"/>
        <pc:sldMkLst>
          <pc:docMk/>
          <pc:sldMk cId="3504218393" sldId="2147479557"/>
        </pc:sldMkLst>
      </pc:sldChg>
      <pc:sldChg chg="addSp modSp add del mod modTransition setBg">
        <pc:chgData name="Cedric Vidal" userId="0942ebd5-1ebf-4c2c-b94c-a4b753a9114e" providerId="ADAL" clId="{D003FFC9-69C2-9A4C-965F-84635408E097}" dt="2024-09-11T20:12:42.778" v="36" actId="114"/>
        <pc:sldMkLst>
          <pc:docMk/>
          <pc:sldMk cId="1472423091" sldId="2147479561"/>
        </pc:sldMkLst>
        <pc:spChg chg="add mod">
          <ac:chgData name="Cedric Vidal" userId="0942ebd5-1ebf-4c2c-b94c-a4b753a9114e" providerId="ADAL" clId="{D003FFC9-69C2-9A4C-965F-84635408E097}" dt="2024-09-11T20:11:48.923" v="8" actId="1076"/>
          <ac:spMkLst>
            <pc:docMk/>
            <pc:sldMk cId="1472423091" sldId="2147479561"/>
            <ac:spMk id="3" creationId="{1B9F73DA-B498-91D5-1BFB-FC02D7A2C761}"/>
          </ac:spMkLst>
        </pc:spChg>
        <pc:spChg chg="add mod">
          <ac:chgData name="Cedric Vidal" userId="0942ebd5-1ebf-4c2c-b94c-a4b753a9114e" providerId="ADAL" clId="{D003FFC9-69C2-9A4C-965F-84635408E097}" dt="2024-09-11T20:12:06.543" v="10"/>
          <ac:spMkLst>
            <pc:docMk/>
            <pc:sldMk cId="1472423091" sldId="2147479561"/>
            <ac:spMk id="4" creationId="{A27A093F-8BAE-E671-9AD1-27203358F6B1}"/>
          </ac:spMkLst>
        </pc:spChg>
        <pc:spChg chg="add mod">
          <ac:chgData name="Cedric Vidal" userId="0942ebd5-1ebf-4c2c-b94c-a4b753a9114e" providerId="ADAL" clId="{D003FFC9-69C2-9A4C-965F-84635408E097}" dt="2024-09-11T20:12:42.778" v="36" actId="114"/>
          <ac:spMkLst>
            <pc:docMk/>
            <pc:sldMk cId="1472423091" sldId="2147479561"/>
            <ac:spMk id="5" creationId="{87F3287D-6A0D-924D-3EC6-F4AD3D34D6BE}"/>
          </ac:spMkLst>
        </pc:spChg>
        <pc:picChg chg="add mod">
          <ac:chgData name="Cedric Vidal" userId="0942ebd5-1ebf-4c2c-b94c-a4b753a9114e" providerId="ADAL" clId="{D003FFC9-69C2-9A4C-965F-84635408E097}" dt="2024-09-11T20:11:46.885" v="7" actId="1076"/>
          <ac:picMkLst>
            <pc:docMk/>
            <pc:sldMk cId="1472423091" sldId="2147479561"/>
            <ac:picMk id="2" creationId="{4FFD0778-B5B6-7171-D3AD-1F11D6F0D8FE}"/>
          </ac:picMkLst>
        </pc:picChg>
      </pc:sldChg>
      <pc:sldChg chg="del">
        <pc:chgData name="Cedric Vidal" userId="0942ebd5-1ebf-4c2c-b94c-a4b753a9114e" providerId="ADAL" clId="{D003FFC9-69C2-9A4C-965F-84635408E097}" dt="2024-09-11T21:43:16.584" v="73" actId="2696"/>
        <pc:sldMkLst>
          <pc:docMk/>
          <pc:sldMk cId="2123493082" sldId="2147480284"/>
        </pc:sldMkLst>
      </pc:sldChg>
      <pc:sldChg chg="addSp delSp modSp mod modClrScheme chgLayout">
        <pc:chgData name="Cedric Vidal" userId="0942ebd5-1ebf-4c2c-b94c-a4b753a9114e" providerId="ADAL" clId="{D003FFC9-69C2-9A4C-965F-84635408E097}" dt="2024-09-11T21:44:54.999" v="201" actId="1076"/>
        <pc:sldMkLst>
          <pc:docMk/>
          <pc:sldMk cId="3926545732" sldId="2147480285"/>
        </pc:sldMkLst>
        <pc:spChg chg="add del mod ord">
          <ac:chgData name="Cedric Vidal" userId="0942ebd5-1ebf-4c2c-b94c-a4b753a9114e" providerId="ADAL" clId="{D003FFC9-69C2-9A4C-965F-84635408E097}" dt="2024-09-11T21:43:59.207" v="77" actId="700"/>
          <ac:spMkLst>
            <pc:docMk/>
            <pc:sldMk cId="3926545732" sldId="2147480285"/>
            <ac:spMk id="3" creationId="{AA65D2B7-CD7F-A3F2-6E1E-CC8AC5D2B314}"/>
          </ac:spMkLst>
        </pc:spChg>
        <pc:spChg chg="mod ord">
          <ac:chgData name="Cedric Vidal" userId="0942ebd5-1ebf-4c2c-b94c-a4b753a9114e" providerId="ADAL" clId="{D003FFC9-69C2-9A4C-965F-84635408E097}" dt="2024-09-11T21:43:59.207" v="77" actId="700"/>
          <ac:spMkLst>
            <pc:docMk/>
            <pc:sldMk cId="3926545732" sldId="2147480285"/>
            <ac:spMk id="4" creationId="{4DC00FB1-51DE-5994-C231-AD9CC13A495B}"/>
          </ac:spMkLst>
        </pc:spChg>
        <pc:picChg chg="mod">
          <ac:chgData name="Cedric Vidal" userId="0942ebd5-1ebf-4c2c-b94c-a4b753a9114e" providerId="ADAL" clId="{D003FFC9-69C2-9A4C-965F-84635408E097}" dt="2024-09-11T21:44:54.999" v="201" actId="1076"/>
          <ac:picMkLst>
            <pc:docMk/>
            <pc:sldMk cId="3926545732" sldId="2147480285"/>
            <ac:picMk id="2" creationId="{0EA28964-1191-B506-9FA0-C13DC4973E01}"/>
          </ac:picMkLst>
        </pc:picChg>
        <pc:picChg chg="mod">
          <ac:chgData name="Cedric Vidal" userId="0942ebd5-1ebf-4c2c-b94c-a4b753a9114e" providerId="ADAL" clId="{D003FFC9-69C2-9A4C-965F-84635408E097}" dt="2024-09-11T21:44:54.999" v="201" actId="1076"/>
          <ac:picMkLst>
            <pc:docMk/>
            <pc:sldMk cId="3926545732" sldId="2147480285"/>
            <ac:picMk id="6" creationId="{D8E60508-C4F0-F9D9-03A2-6D40C137DD15}"/>
          </ac:picMkLst>
        </pc:picChg>
      </pc:sldChg>
      <pc:sldChg chg="addSp delSp modSp mod modTransition setBg modClrScheme chgLayout">
        <pc:chgData name="Cedric Vidal" userId="0942ebd5-1ebf-4c2c-b94c-a4b753a9114e" providerId="ADAL" clId="{D003FFC9-69C2-9A4C-965F-84635408E097}" dt="2024-09-11T20:18:09.476" v="69" actId="26606"/>
        <pc:sldMkLst>
          <pc:docMk/>
          <pc:sldMk cId="2556859492" sldId="2147480286"/>
        </pc:sldMkLst>
        <pc:spChg chg="mod ord">
          <ac:chgData name="Cedric Vidal" userId="0942ebd5-1ebf-4c2c-b94c-a4b753a9114e" providerId="ADAL" clId="{D003FFC9-69C2-9A4C-965F-84635408E097}" dt="2024-09-11T20:18:09.476" v="69" actId="26606"/>
          <ac:spMkLst>
            <pc:docMk/>
            <pc:sldMk cId="2556859492" sldId="2147480286"/>
            <ac:spMk id="4" creationId="{4DC00FB1-51DE-5994-C231-AD9CC13A495B}"/>
          </ac:spMkLst>
        </pc:spChg>
        <pc:picChg chg="add del">
          <ac:chgData name="Cedric Vidal" userId="0942ebd5-1ebf-4c2c-b94c-a4b753a9114e" providerId="ADAL" clId="{D003FFC9-69C2-9A4C-965F-84635408E097}" dt="2024-09-11T20:18:09.476" v="69" actId="26606"/>
          <ac:picMkLst>
            <pc:docMk/>
            <pc:sldMk cId="2556859492" sldId="2147480286"/>
            <ac:picMk id="6" creationId="{D82364D6-D51A-5871-58DA-9867FE9344F7}"/>
          </ac:picMkLst>
        </pc:picChg>
      </pc:sldChg>
      <pc:sldChg chg="del">
        <pc:chgData name="Cedric Vidal" userId="0942ebd5-1ebf-4c2c-b94c-a4b753a9114e" providerId="ADAL" clId="{D003FFC9-69C2-9A4C-965F-84635408E097}" dt="2024-09-11T21:49:25.653" v="207" actId="2696"/>
        <pc:sldMkLst>
          <pc:docMk/>
          <pc:sldMk cId="1847280037" sldId="2147480288"/>
        </pc:sldMkLst>
      </pc:sldChg>
      <pc:sldChg chg="del">
        <pc:chgData name="Cedric Vidal" userId="0942ebd5-1ebf-4c2c-b94c-a4b753a9114e" providerId="ADAL" clId="{D003FFC9-69C2-9A4C-965F-84635408E097}" dt="2024-09-11T21:49:19.550" v="204" actId="2696"/>
        <pc:sldMkLst>
          <pc:docMk/>
          <pc:sldMk cId="3496933822" sldId="2147480289"/>
        </pc:sldMkLst>
      </pc:sldChg>
      <pc:sldChg chg="del">
        <pc:chgData name="Cedric Vidal" userId="0942ebd5-1ebf-4c2c-b94c-a4b753a9114e" providerId="ADAL" clId="{D003FFC9-69C2-9A4C-965F-84635408E097}" dt="2024-09-11T21:43:16.598" v="74" actId="2696"/>
        <pc:sldMkLst>
          <pc:docMk/>
          <pc:sldMk cId="616250985" sldId="2147480290"/>
        </pc:sldMkLst>
      </pc:sldChg>
      <pc:sldChg chg="del">
        <pc:chgData name="Cedric Vidal" userId="0942ebd5-1ebf-4c2c-b94c-a4b753a9114e" providerId="ADAL" clId="{D003FFC9-69C2-9A4C-965F-84635408E097}" dt="2024-09-11T21:43:16.570" v="72" actId="2696"/>
        <pc:sldMkLst>
          <pc:docMk/>
          <pc:sldMk cId="2833666098" sldId="2147480291"/>
        </pc:sldMkLst>
      </pc:sldChg>
      <pc:sldChg chg="del">
        <pc:chgData name="Cedric Vidal" userId="0942ebd5-1ebf-4c2c-b94c-a4b753a9114e" providerId="ADAL" clId="{D003FFC9-69C2-9A4C-965F-84635408E097}" dt="2024-09-11T21:43:19.396" v="75" actId="2696"/>
        <pc:sldMkLst>
          <pc:docMk/>
          <pc:sldMk cId="3667151892" sldId="2147480292"/>
        </pc:sldMkLst>
      </pc:sldChg>
      <pc:sldChg chg="del">
        <pc:chgData name="Cedric Vidal" userId="0942ebd5-1ebf-4c2c-b94c-a4b753a9114e" providerId="ADAL" clId="{D003FFC9-69C2-9A4C-965F-84635408E097}" dt="2024-09-11T21:43:16.567" v="71" actId="2696"/>
        <pc:sldMkLst>
          <pc:docMk/>
          <pc:sldMk cId="3731641416" sldId="2147483554"/>
        </pc:sldMkLst>
      </pc:sldChg>
      <pc:sldChg chg="del">
        <pc:chgData name="Cedric Vidal" userId="0942ebd5-1ebf-4c2c-b94c-a4b753a9114e" providerId="ADAL" clId="{D003FFC9-69C2-9A4C-965F-84635408E097}" dt="2024-09-11T21:49:25.654" v="208" actId="2696"/>
        <pc:sldMkLst>
          <pc:docMk/>
          <pc:sldMk cId="3842398753" sldId="2147483578"/>
        </pc:sldMkLst>
      </pc:sldChg>
      <pc:sldChg chg="del">
        <pc:chgData name="Cedric Vidal" userId="0942ebd5-1ebf-4c2c-b94c-a4b753a9114e" providerId="ADAL" clId="{D003FFC9-69C2-9A4C-965F-84635408E097}" dt="2024-09-11T20:18:14.805" v="70" actId="2696"/>
        <pc:sldMkLst>
          <pc:docMk/>
          <pc:sldMk cId="3143197685" sldId="2147483583"/>
        </pc:sldMkLst>
      </pc:sldChg>
      <pc:sldChg chg="del">
        <pc:chgData name="Cedric Vidal" userId="0942ebd5-1ebf-4c2c-b94c-a4b753a9114e" providerId="ADAL" clId="{D003FFC9-69C2-9A4C-965F-84635408E097}" dt="2024-09-11T21:49:19.563" v="205" actId="2696"/>
        <pc:sldMkLst>
          <pc:docMk/>
          <pc:sldMk cId="3283805163" sldId="2147483591"/>
        </pc:sldMkLst>
      </pc:sldChg>
      <pc:sldChg chg="del">
        <pc:chgData name="Cedric Vidal" userId="0942ebd5-1ebf-4c2c-b94c-a4b753a9114e" providerId="ADAL" clId="{D003FFC9-69C2-9A4C-965F-84635408E097}" dt="2024-09-11T21:49:25.646" v="206" actId="2696"/>
        <pc:sldMkLst>
          <pc:docMk/>
          <pc:sldMk cId="2792768669" sldId="2147483593"/>
        </pc:sldMkLst>
      </pc:sldChg>
      <pc:sldChg chg="del">
        <pc:chgData name="Cedric Vidal" userId="0942ebd5-1ebf-4c2c-b94c-a4b753a9114e" providerId="ADAL" clId="{D003FFC9-69C2-9A4C-965F-84635408E097}" dt="2024-09-11T21:49:25.665" v="209" actId="2696"/>
        <pc:sldMkLst>
          <pc:docMk/>
          <pc:sldMk cId="3293665027" sldId="2147483594"/>
        </pc:sldMkLst>
      </pc:sldChg>
      <pc:sldChg chg="del">
        <pc:chgData name="Cedric Vidal" userId="0942ebd5-1ebf-4c2c-b94c-a4b753a9114e" providerId="ADAL" clId="{D003FFC9-69C2-9A4C-965F-84635408E097}" dt="2024-09-11T21:49:05.734" v="202" actId="2696"/>
        <pc:sldMkLst>
          <pc:docMk/>
          <pc:sldMk cId="4016570525" sldId="2147483595"/>
        </pc:sldMkLst>
      </pc:sldChg>
      <pc:sldChg chg="del">
        <pc:chgData name="Cedric Vidal" userId="0942ebd5-1ebf-4c2c-b94c-a4b753a9114e" providerId="ADAL" clId="{D003FFC9-69C2-9A4C-965F-84635408E097}" dt="2024-09-11T21:49:05.739" v="203" actId="2696"/>
        <pc:sldMkLst>
          <pc:docMk/>
          <pc:sldMk cId="3965395724" sldId="214748359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svg"/><Relationship Id="rId1" Type="http://schemas.openxmlformats.org/officeDocument/2006/relationships/image" Target="../media/image68.png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B1618A-44D7-40E3-AFA4-4FE3D278D82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70F116E-93E0-4F54-944C-E4C9529FE5C7}">
      <dgm:prSet/>
      <dgm:spPr/>
      <dgm:t>
        <a:bodyPr/>
        <a:lstStyle/>
        <a:p>
          <a:pPr>
            <a:defRPr cap="all"/>
          </a:pPr>
          <a:r>
            <a:rPr lang="en-US" baseline="0"/>
            <a:t>Data</a:t>
          </a:r>
          <a:endParaRPr lang="en-US"/>
        </a:p>
      </dgm:t>
    </dgm:pt>
    <dgm:pt modelId="{B96FA699-DA3B-4D1E-84FF-88411B347A47}" type="parTrans" cxnId="{0121A3D6-03E1-4ECC-B31F-45ED833F5803}">
      <dgm:prSet/>
      <dgm:spPr/>
      <dgm:t>
        <a:bodyPr/>
        <a:lstStyle/>
        <a:p>
          <a:endParaRPr lang="en-US"/>
        </a:p>
      </dgm:t>
    </dgm:pt>
    <dgm:pt modelId="{FEFFE6BF-2A0E-410C-B4AA-9D71F82E7860}" type="sibTrans" cxnId="{0121A3D6-03E1-4ECC-B31F-45ED833F5803}">
      <dgm:prSet/>
      <dgm:spPr/>
      <dgm:t>
        <a:bodyPr/>
        <a:lstStyle/>
        <a:p>
          <a:endParaRPr lang="en-US"/>
        </a:p>
      </dgm:t>
    </dgm:pt>
    <dgm:pt modelId="{18850224-EC50-4D36-9438-039AFDB51560}">
      <dgm:prSet/>
      <dgm:spPr/>
      <dgm:t>
        <a:bodyPr/>
        <a:lstStyle/>
        <a:p>
          <a:pPr>
            <a:defRPr cap="all"/>
          </a:pPr>
          <a:r>
            <a:rPr lang="en-US" baseline="0"/>
            <a:t>Computational horsepower</a:t>
          </a:r>
          <a:endParaRPr lang="en-US"/>
        </a:p>
      </dgm:t>
    </dgm:pt>
    <dgm:pt modelId="{C2DD1903-A79D-41F0-9DC8-8D8F4F6FE91E}" type="parTrans" cxnId="{38CCF73E-D90F-4332-A194-247B7B431557}">
      <dgm:prSet/>
      <dgm:spPr/>
      <dgm:t>
        <a:bodyPr/>
        <a:lstStyle/>
        <a:p>
          <a:endParaRPr lang="en-US"/>
        </a:p>
      </dgm:t>
    </dgm:pt>
    <dgm:pt modelId="{59C72304-D45C-4D3A-847F-A02AFC50AF29}" type="sibTrans" cxnId="{38CCF73E-D90F-4332-A194-247B7B431557}">
      <dgm:prSet/>
      <dgm:spPr/>
      <dgm:t>
        <a:bodyPr/>
        <a:lstStyle/>
        <a:p>
          <a:endParaRPr lang="en-US"/>
        </a:p>
      </dgm:t>
    </dgm:pt>
    <dgm:pt modelId="{F9AD86C5-7614-47F8-AD62-30C345244293}">
      <dgm:prSet/>
      <dgm:spPr/>
      <dgm:t>
        <a:bodyPr/>
        <a:lstStyle/>
        <a:p>
          <a:pPr>
            <a:defRPr cap="all"/>
          </a:pPr>
          <a:r>
            <a:rPr lang="en-US" baseline="0"/>
            <a:t>Expertise</a:t>
          </a:r>
          <a:endParaRPr lang="en-US"/>
        </a:p>
      </dgm:t>
    </dgm:pt>
    <dgm:pt modelId="{031A6219-2B44-4CA7-B210-A33DD8E1B089}" type="parTrans" cxnId="{6BE476CD-A5E3-4017-B81F-483E8500906D}">
      <dgm:prSet/>
      <dgm:spPr/>
      <dgm:t>
        <a:bodyPr/>
        <a:lstStyle/>
        <a:p>
          <a:endParaRPr lang="en-US"/>
        </a:p>
      </dgm:t>
    </dgm:pt>
    <dgm:pt modelId="{E6DA8E7F-7596-4DA1-9571-26B659E7A355}" type="sibTrans" cxnId="{6BE476CD-A5E3-4017-B81F-483E8500906D}">
      <dgm:prSet/>
      <dgm:spPr/>
      <dgm:t>
        <a:bodyPr/>
        <a:lstStyle/>
        <a:p>
          <a:endParaRPr lang="en-US"/>
        </a:p>
      </dgm:t>
    </dgm:pt>
    <dgm:pt modelId="{259714BA-8452-43F4-8AD6-38529776197E}" type="pres">
      <dgm:prSet presAssocID="{8AB1618A-44D7-40E3-AFA4-4FE3D278D82A}" presName="root" presStyleCnt="0">
        <dgm:presLayoutVars>
          <dgm:dir/>
          <dgm:resizeHandles val="exact"/>
        </dgm:presLayoutVars>
      </dgm:prSet>
      <dgm:spPr/>
    </dgm:pt>
    <dgm:pt modelId="{0E228D89-9611-4C8E-AD1C-167CDC1D813B}" type="pres">
      <dgm:prSet presAssocID="{F70F116E-93E0-4F54-944C-E4C9529FE5C7}" presName="compNode" presStyleCnt="0"/>
      <dgm:spPr/>
    </dgm:pt>
    <dgm:pt modelId="{F542C798-EF49-450C-9BF5-FE1036E3CD06}" type="pres">
      <dgm:prSet presAssocID="{F70F116E-93E0-4F54-944C-E4C9529FE5C7}" presName="iconBgRect" presStyleLbl="bgShp" presStyleIdx="0" presStyleCnt="3"/>
      <dgm:spPr/>
    </dgm:pt>
    <dgm:pt modelId="{88854BD0-15AA-465F-BD6B-EFDC03923445}" type="pres">
      <dgm:prSet presAssocID="{F70F116E-93E0-4F54-944C-E4C9529FE5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5F1DCC0-CBA2-4950-8893-75A3F15B68BF}" type="pres">
      <dgm:prSet presAssocID="{F70F116E-93E0-4F54-944C-E4C9529FE5C7}" presName="spaceRect" presStyleCnt="0"/>
      <dgm:spPr/>
    </dgm:pt>
    <dgm:pt modelId="{54E56A5A-B8D7-43E6-96CF-832A82AE8564}" type="pres">
      <dgm:prSet presAssocID="{F70F116E-93E0-4F54-944C-E4C9529FE5C7}" presName="textRect" presStyleLbl="revTx" presStyleIdx="0" presStyleCnt="3">
        <dgm:presLayoutVars>
          <dgm:chMax val="1"/>
          <dgm:chPref val="1"/>
        </dgm:presLayoutVars>
      </dgm:prSet>
      <dgm:spPr/>
    </dgm:pt>
    <dgm:pt modelId="{CB78294F-C8DF-4DD2-9B1C-FA6E4290F58D}" type="pres">
      <dgm:prSet presAssocID="{FEFFE6BF-2A0E-410C-B4AA-9D71F82E7860}" presName="sibTrans" presStyleCnt="0"/>
      <dgm:spPr/>
    </dgm:pt>
    <dgm:pt modelId="{0FD9A747-7DB9-4B8B-8B7B-0422AD05E349}" type="pres">
      <dgm:prSet presAssocID="{18850224-EC50-4D36-9438-039AFDB51560}" presName="compNode" presStyleCnt="0"/>
      <dgm:spPr/>
    </dgm:pt>
    <dgm:pt modelId="{FA5D7A6E-D3B5-4FCE-8069-98574036AC2D}" type="pres">
      <dgm:prSet presAssocID="{18850224-EC50-4D36-9438-039AFDB51560}" presName="iconBgRect" presStyleLbl="bgShp" presStyleIdx="1" presStyleCnt="3"/>
      <dgm:spPr/>
    </dgm:pt>
    <dgm:pt modelId="{B192256B-D143-4DDD-B598-E43D586A05F7}" type="pres">
      <dgm:prSet presAssocID="{18850224-EC50-4D36-9438-039AFDB5156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87409BEE-0C9C-4476-9746-8A9637FD578F}" type="pres">
      <dgm:prSet presAssocID="{18850224-EC50-4D36-9438-039AFDB51560}" presName="spaceRect" presStyleCnt="0"/>
      <dgm:spPr/>
    </dgm:pt>
    <dgm:pt modelId="{8C67901C-3668-41F7-AAAF-C0AA6161BCE1}" type="pres">
      <dgm:prSet presAssocID="{18850224-EC50-4D36-9438-039AFDB51560}" presName="textRect" presStyleLbl="revTx" presStyleIdx="1" presStyleCnt="3">
        <dgm:presLayoutVars>
          <dgm:chMax val="1"/>
          <dgm:chPref val="1"/>
        </dgm:presLayoutVars>
      </dgm:prSet>
      <dgm:spPr/>
    </dgm:pt>
    <dgm:pt modelId="{4AD1BF87-447F-4D6B-8AD0-2D343D1E0526}" type="pres">
      <dgm:prSet presAssocID="{59C72304-D45C-4D3A-847F-A02AFC50AF29}" presName="sibTrans" presStyleCnt="0"/>
      <dgm:spPr/>
    </dgm:pt>
    <dgm:pt modelId="{A2435DB9-985D-4DC1-BE7C-DF8226761132}" type="pres">
      <dgm:prSet presAssocID="{F9AD86C5-7614-47F8-AD62-30C345244293}" presName="compNode" presStyleCnt="0"/>
      <dgm:spPr/>
    </dgm:pt>
    <dgm:pt modelId="{475C2591-3838-4578-9D63-AB055DBDF4D0}" type="pres">
      <dgm:prSet presAssocID="{F9AD86C5-7614-47F8-AD62-30C345244293}" presName="iconBgRect" presStyleLbl="bgShp" presStyleIdx="2" presStyleCnt="3"/>
      <dgm:spPr/>
    </dgm:pt>
    <dgm:pt modelId="{1E954489-2F47-4F34-B585-7B797612529C}" type="pres">
      <dgm:prSet presAssocID="{F9AD86C5-7614-47F8-AD62-30C34524429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01C4F29-FE83-46C5-8805-E5667E74F373}" type="pres">
      <dgm:prSet presAssocID="{F9AD86C5-7614-47F8-AD62-30C345244293}" presName="spaceRect" presStyleCnt="0"/>
      <dgm:spPr/>
    </dgm:pt>
    <dgm:pt modelId="{53AB229F-6328-4034-BAA5-1064789DFE1F}" type="pres">
      <dgm:prSet presAssocID="{F9AD86C5-7614-47F8-AD62-30C34524429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CCF73E-D90F-4332-A194-247B7B431557}" srcId="{8AB1618A-44D7-40E3-AFA4-4FE3D278D82A}" destId="{18850224-EC50-4D36-9438-039AFDB51560}" srcOrd="1" destOrd="0" parTransId="{C2DD1903-A79D-41F0-9DC8-8D8F4F6FE91E}" sibTransId="{59C72304-D45C-4D3A-847F-A02AFC50AF29}"/>
    <dgm:cxn modelId="{3FAA7548-091A-40BC-A16F-C1D1EABBF398}" type="presOf" srcId="{F70F116E-93E0-4F54-944C-E4C9529FE5C7}" destId="{54E56A5A-B8D7-43E6-96CF-832A82AE8564}" srcOrd="0" destOrd="0" presId="urn:microsoft.com/office/officeart/2018/5/layout/IconCircleLabelList"/>
    <dgm:cxn modelId="{DE845171-79C1-43E4-B49F-AFF644706BA9}" type="presOf" srcId="{F9AD86C5-7614-47F8-AD62-30C345244293}" destId="{53AB229F-6328-4034-BAA5-1064789DFE1F}" srcOrd="0" destOrd="0" presId="urn:microsoft.com/office/officeart/2018/5/layout/IconCircleLabelList"/>
    <dgm:cxn modelId="{846DBAA9-7087-4A6A-A2F0-FE414731A347}" type="presOf" srcId="{18850224-EC50-4D36-9438-039AFDB51560}" destId="{8C67901C-3668-41F7-AAAF-C0AA6161BCE1}" srcOrd="0" destOrd="0" presId="urn:microsoft.com/office/officeart/2018/5/layout/IconCircleLabelList"/>
    <dgm:cxn modelId="{8BE6ACB3-ED89-4287-ADCB-C8CCF648160B}" type="presOf" srcId="{8AB1618A-44D7-40E3-AFA4-4FE3D278D82A}" destId="{259714BA-8452-43F4-8AD6-38529776197E}" srcOrd="0" destOrd="0" presId="urn:microsoft.com/office/officeart/2018/5/layout/IconCircleLabelList"/>
    <dgm:cxn modelId="{6BE476CD-A5E3-4017-B81F-483E8500906D}" srcId="{8AB1618A-44D7-40E3-AFA4-4FE3D278D82A}" destId="{F9AD86C5-7614-47F8-AD62-30C345244293}" srcOrd="2" destOrd="0" parTransId="{031A6219-2B44-4CA7-B210-A33DD8E1B089}" sibTransId="{E6DA8E7F-7596-4DA1-9571-26B659E7A355}"/>
    <dgm:cxn modelId="{0121A3D6-03E1-4ECC-B31F-45ED833F5803}" srcId="{8AB1618A-44D7-40E3-AFA4-4FE3D278D82A}" destId="{F70F116E-93E0-4F54-944C-E4C9529FE5C7}" srcOrd="0" destOrd="0" parTransId="{B96FA699-DA3B-4D1E-84FF-88411B347A47}" sibTransId="{FEFFE6BF-2A0E-410C-B4AA-9D71F82E7860}"/>
    <dgm:cxn modelId="{A58E149C-A2DC-4765-8BE5-61FB87462CF1}" type="presParOf" srcId="{259714BA-8452-43F4-8AD6-38529776197E}" destId="{0E228D89-9611-4C8E-AD1C-167CDC1D813B}" srcOrd="0" destOrd="0" presId="urn:microsoft.com/office/officeart/2018/5/layout/IconCircleLabelList"/>
    <dgm:cxn modelId="{0DA94461-8DDA-45E2-9741-49B3BC89B4FD}" type="presParOf" srcId="{0E228D89-9611-4C8E-AD1C-167CDC1D813B}" destId="{F542C798-EF49-450C-9BF5-FE1036E3CD06}" srcOrd="0" destOrd="0" presId="urn:microsoft.com/office/officeart/2018/5/layout/IconCircleLabelList"/>
    <dgm:cxn modelId="{F3518624-361D-4CF3-8124-D5C22C262AF1}" type="presParOf" srcId="{0E228D89-9611-4C8E-AD1C-167CDC1D813B}" destId="{88854BD0-15AA-465F-BD6B-EFDC03923445}" srcOrd="1" destOrd="0" presId="urn:microsoft.com/office/officeart/2018/5/layout/IconCircleLabelList"/>
    <dgm:cxn modelId="{5E41AF6E-3987-44CB-AFED-15C70735F6E8}" type="presParOf" srcId="{0E228D89-9611-4C8E-AD1C-167CDC1D813B}" destId="{F5F1DCC0-CBA2-4950-8893-75A3F15B68BF}" srcOrd="2" destOrd="0" presId="urn:microsoft.com/office/officeart/2018/5/layout/IconCircleLabelList"/>
    <dgm:cxn modelId="{72B6E8EE-79A2-4443-9B52-11644A390592}" type="presParOf" srcId="{0E228D89-9611-4C8E-AD1C-167CDC1D813B}" destId="{54E56A5A-B8D7-43E6-96CF-832A82AE8564}" srcOrd="3" destOrd="0" presId="urn:microsoft.com/office/officeart/2018/5/layout/IconCircleLabelList"/>
    <dgm:cxn modelId="{C315BAB4-C783-4C23-9DA2-9C7C1F2A246A}" type="presParOf" srcId="{259714BA-8452-43F4-8AD6-38529776197E}" destId="{CB78294F-C8DF-4DD2-9B1C-FA6E4290F58D}" srcOrd="1" destOrd="0" presId="urn:microsoft.com/office/officeart/2018/5/layout/IconCircleLabelList"/>
    <dgm:cxn modelId="{1CAF76E3-6546-4CC6-9F70-CAE532DBA71C}" type="presParOf" srcId="{259714BA-8452-43F4-8AD6-38529776197E}" destId="{0FD9A747-7DB9-4B8B-8B7B-0422AD05E349}" srcOrd="2" destOrd="0" presId="urn:microsoft.com/office/officeart/2018/5/layout/IconCircleLabelList"/>
    <dgm:cxn modelId="{CFD241CC-BB0E-4515-9E81-1237F79AFFA0}" type="presParOf" srcId="{0FD9A747-7DB9-4B8B-8B7B-0422AD05E349}" destId="{FA5D7A6E-D3B5-4FCE-8069-98574036AC2D}" srcOrd="0" destOrd="0" presId="urn:microsoft.com/office/officeart/2018/5/layout/IconCircleLabelList"/>
    <dgm:cxn modelId="{C086BD26-3EA5-45E1-B231-03250EEA8473}" type="presParOf" srcId="{0FD9A747-7DB9-4B8B-8B7B-0422AD05E349}" destId="{B192256B-D143-4DDD-B598-E43D586A05F7}" srcOrd="1" destOrd="0" presId="urn:microsoft.com/office/officeart/2018/5/layout/IconCircleLabelList"/>
    <dgm:cxn modelId="{A4956019-076B-4F4A-BB00-2BAF87BC3B72}" type="presParOf" srcId="{0FD9A747-7DB9-4B8B-8B7B-0422AD05E349}" destId="{87409BEE-0C9C-4476-9746-8A9637FD578F}" srcOrd="2" destOrd="0" presId="urn:microsoft.com/office/officeart/2018/5/layout/IconCircleLabelList"/>
    <dgm:cxn modelId="{1F038A87-696B-4263-9426-A56543F43753}" type="presParOf" srcId="{0FD9A747-7DB9-4B8B-8B7B-0422AD05E349}" destId="{8C67901C-3668-41F7-AAAF-C0AA6161BCE1}" srcOrd="3" destOrd="0" presId="urn:microsoft.com/office/officeart/2018/5/layout/IconCircleLabelList"/>
    <dgm:cxn modelId="{33F3F263-57D5-42E9-B346-950C210134E6}" type="presParOf" srcId="{259714BA-8452-43F4-8AD6-38529776197E}" destId="{4AD1BF87-447F-4D6B-8AD0-2D343D1E0526}" srcOrd="3" destOrd="0" presId="urn:microsoft.com/office/officeart/2018/5/layout/IconCircleLabelList"/>
    <dgm:cxn modelId="{D79CE5CE-2BDE-4194-9372-961A982AB52E}" type="presParOf" srcId="{259714BA-8452-43F4-8AD6-38529776197E}" destId="{A2435DB9-985D-4DC1-BE7C-DF8226761132}" srcOrd="4" destOrd="0" presId="urn:microsoft.com/office/officeart/2018/5/layout/IconCircleLabelList"/>
    <dgm:cxn modelId="{FF3D1A37-B39C-4944-8305-1A408DBCF112}" type="presParOf" srcId="{A2435DB9-985D-4DC1-BE7C-DF8226761132}" destId="{475C2591-3838-4578-9D63-AB055DBDF4D0}" srcOrd="0" destOrd="0" presId="urn:microsoft.com/office/officeart/2018/5/layout/IconCircleLabelList"/>
    <dgm:cxn modelId="{04885D18-4F86-4BAC-A657-E06EF6FBC375}" type="presParOf" srcId="{A2435DB9-985D-4DC1-BE7C-DF8226761132}" destId="{1E954489-2F47-4F34-B585-7B797612529C}" srcOrd="1" destOrd="0" presId="urn:microsoft.com/office/officeart/2018/5/layout/IconCircleLabelList"/>
    <dgm:cxn modelId="{0E1D8AB2-6515-4E91-B06D-E8CC3DD44188}" type="presParOf" srcId="{A2435DB9-985D-4DC1-BE7C-DF8226761132}" destId="{701C4F29-FE83-46C5-8805-E5667E74F373}" srcOrd="2" destOrd="0" presId="urn:microsoft.com/office/officeart/2018/5/layout/IconCircleLabelList"/>
    <dgm:cxn modelId="{9088F9A9-929C-40E3-856A-2F75A725913F}" type="presParOf" srcId="{A2435DB9-985D-4DC1-BE7C-DF8226761132}" destId="{53AB229F-6328-4034-BAA5-1064789DFE1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2C798-EF49-450C-9BF5-FE1036E3CD06}">
      <dsp:nvSpPr>
        <dsp:cNvPr id="0" name=""/>
        <dsp:cNvSpPr/>
      </dsp:nvSpPr>
      <dsp:spPr>
        <a:xfrm>
          <a:off x="680918" y="751969"/>
          <a:ext cx="1990125" cy="199012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54BD0-15AA-465F-BD6B-EFDC03923445}">
      <dsp:nvSpPr>
        <dsp:cNvPr id="0" name=""/>
        <dsp:cNvSpPr/>
      </dsp:nvSpPr>
      <dsp:spPr>
        <a:xfrm>
          <a:off x="1105043" y="1176094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6A5A-B8D7-43E6-96CF-832A82AE8564}">
      <dsp:nvSpPr>
        <dsp:cNvPr id="0" name=""/>
        <dsp:cNvSpPr/>
      </dsp:nvSpPr>
      <dsp:spPr>
        <a:xfrm>
          <a:off x="44731" y="33619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Data</a:t>
          </a:r>
          <a:endParaRPr lang="en-US" sz="2300" kern="1200"/>
        </a:p>
      </dsp:txBody>
      <dsp:txXfrm>
        <a:off x="44731" y="3361969"/>
        <a:ext cx="3262500" cy="720000"/>
      </dsp:txXfrm>
    </dsp:sp>
    <dsp:sp modelId="{FA5D7A6E-D3B5-4FCE-8069-98574036AC2D}">
      <dsp:nvSpPr>
        <dsp:cNvPr id="0" name=""/>
        <dsp:cNvSpPr/>
      </dsp:nvSpPr>
      <dsp:spPr>
        <a:xfrm>
          <a:off x="4514356" y="751969"/>
          <a:ext cx="1990125" cy="199012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2256B-D143-4DDD-B598-E43D586A05F7}">
      <dsp:nvSpPr>
        <dsp:cNvPr id="0" name=""/>
        <dsp:cNvSpPr/>
      </dsp:nvSpPr>
      <dsp:spPr>
        <a:xfrm>
          <a:off x="4938481" y="1176094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67901C-3668-41F7-AAAF-C0AA6161BCE1}">
      <dsp:nvSpPr>
        <dsp:cNvPr id="0" name=""/>
        <dsp:cNvSpPr/>
      </dsp:nvSpPr>
      <dsp:spPr>
        <a:xfrm>
          <a:off x="3878168" y="33619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Computational horsepower</a:t>
          </a:r>
          <a:endParaRPr lang="en-US" sz="2300" kern="1200"/>
        </a:p>
      </dsp:txBody>
      <dsp:txXfrm>
        <a:off x="3878168" y="3361969"/>
        <a:ext cx="3262500" cy="720000"/>
      </dsp:txXfrm>
    </dsp:sp>
    <dsp:sp modelId="{475C2591-3838-4578-9D63-AB055DBDF4D0}">
      <dsp:nvSpPr>
        <dsp:cNvPr id="0" name=""/>
        <dsp:cNvSpPr/>
      </dsp:nvSpPr>
      <dsp:spPr>
        <a:xfrm>
          <a:off x="8347794" y="751969"/>
          <a:ext cx="1990125" cy="1990125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954489-2F47-4F34-B585-7B797612529C}">
      <dsp:nvSpPr>
        <dsp:cNvPr id="0" name=""/>
        <dsp:cNvSpPr/>
      </dsp:nvSpPr>
      <dsp:spPr>
        <a:xfrm>
          <a:off x="8771919" y="1176094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B229F-6328-4034-BAA5-1064789DFE1F}">
      <dsp:nvSpPr>
        <dsp:cNvPr id="0" name=""/>
        <dsp:cNvSpPr/>
      </dsp:nvSpPr>
      <dsp:spPr>
        <a:xfrm>
          <a:off x="7711606" y="336196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Expertise</a:t>
          </a:r>
          <a:endParaRPr lang="en-US" sz="2300" kern="1200"/>
        </a:p>
      </dsp:txBody>
      <dsp:txXfrm>
        <a:off x="7711606" y="3361969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9/11/24 1:10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has unlocked a lot of query your own data use cases, e-shopping, e-learning, search engines, …</a:t>
            </a:r>
          </a:p>
          <a:p>
            <a:endParaRPr lang="en-US"/>
          </a:p>
          <a:p>
            <a:r>
              <a:rPr lang="en-US" b="1"/>
              <a:t>Limitations</a:t>
            </a:r>
          </a:p>
          <a:p>
            <a:pPr marL="171450" indent="-171450">
              <a:buFontTx/>
              <a:buChar char="-"/>
            </a:pPr>
            <a:r>
              <a:rPr lang="en-US"/>
              <a:t>precision and recall issues.</a:t>
            </a:r>
          </a:p>
          <a:p>
            <a:pPr marL="171450" indent="-171450">
              <a:buFontTx/>
              <a:buChar char="-"/>
            </a:pPr>
            <a:r>
              <a:rPr lang="en-US"/>
              <a:t>Throughput (input 10x faster than output)</a:t>
            </a:r>
          </a:p>
          <a:p>
            <a:endParaRPr lang="en-US"/>
          </a:p>
          <a:p>
            <a:r>
              <a:rPr lang="en-US"/>
              <a:t>RAG lacks precision in the sense that it can retrieve documents which are irrelevant to the query. </a:t>
            </a:r>
          </a:p>
          <a:p>
            <a:r>
              <a:rPr lang="en-US"/>
              <a:t>RAG can lack recall when the embedding used is not sufficiently domain specific and will fail to return relevant documents, therefore lacking context for the answer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10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Similar to RAG</a:t>
            </a:r>
          </a:p>
          <a:p>
            <a:r>
              <a:rPr lang="en-US"/>
              <a:t>Retrieves oracle and distractor documents</a:t>
            </a:r>
          </a:p>
          <a:p>
            <a:r>
              <a:rPr lang="en-US"/>
              <a:t>Knows to pay attention to oracle documents</a:t>
            </a:r>
          </a:p>
          <a:p>
            <a:r>
              <a:rPr lang="en-US"/>
              <a:t>Straight to the point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0621D-4945-6445-A5E8-D50DCFE226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2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Cedric: Will use this slide while </a:t>
            </a:r>
            <a:r>
              <a:rPr lang="en-US" err="1"/>
              <a:t>raft.py</a:t>
            </a:r>
            <a:r>
              <a:rPr lang="en-US"/>
              <a:t> is running (roughly a minute) to explain what’s going 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49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/>
              <a:t>Librarian</a:t>
            </a:r>
          </a:p>
          <a:p>
            <a:endParaRPr lang="en-US" sz="320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235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Load balancing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TPS throughput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TPM limits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Fine tuning completion vs chat model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/>
              <a:t>0.00002 to fine tune a chat model, 1/00 of the base model’s learning rate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/>
              <a:t>0.0002 to fine tune a completion model, 1/10 of the base model’s learning rate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49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Lower learning rate risks overwriting pre-trained knowledge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77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21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overcome these we can use Finetuning.</a:t>
            </a:r>
          </a:p>
          <a:p>
            <a:endParaRPr lang="en-US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Calibri"/>
                <a:cs typeface="Calibri"/>
              </a:rPr>
              <a:t>Fine tuning is a technique to customize a model with your own data – you re-train an off the shelf model (Llama 2 7b etc.) with your own data, and adjust the model weights to improve performance at a specific task.</a:t>
            </a:r>
            <a:br>
              <a:rPr lang="en-US">
                <a:latin typeface="Calibri"/>
                <a:cs typeface="Calibri"/>
              </a:rPr>
            </a:br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Essentially, it's just a great LLM + your data = great LLM for your use case.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90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Why should you fine tune? 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+mn-lt"/>
              </a:rPr>
              <a:t>First and foremost – better performance – think of it as fine tuning = better models. And it's true! With a good, high quality data set, and a good use case, you can create a better model. The flip side is that bad data, or an unsuitable use case, may result in a worse model.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+mn-lt"/>
              </a:rPr>
              <a:t>Second –fine tuning can save you money. You could fine tune a smaller model, like llama2-7b, to use in place of a more expensive model like Llama3-70-B. You can also use fine tuning to shorten prompts – ultimately reducing your token costs.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+mn-lt"/>
              </a:rPr>
              <a:t>The best reason to fine tune, though, is differentiation. Your custom model belongs to you – YOUR data, YOUR use case, and YOUR expertise are used to create something unique. That’s a competitive moat!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168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need a high-quality dataset with a LOT of data for fine tuning. That’s not easy to create.</a:t>
            </a:r>
          </a:p>
          <a:p>
            <a:r>
              <a:rPr lang="en-US"/>
              <a:t>Training these massive models requires serious computational horsepower. For smaller teams or those on a budget, the costs can quickly become prohibitive.</a:t>
            </a:r>
          </a:p>
          <a:p>
            <a:r>
              <a:rPr lang="en-US" b="0" i="0">
                <a:effectLst/>
                <a:highlight>
                  <a:srgbClr val="FFFFFF"/>
                </a:highlight>
                <a:latin typeface="-apple-system"/>
              </a:rPr>
              <a:t>Developing and maintaining cutting-edge AI isn't for the faint of heart. You need specialized skills and knowledge that can be hard to come by.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435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Limitations</a:t>
            </a:r>
          </a:p>
          <a:p>
            <a:endParaRPr lang="en-US"/>
          </a:p>
          <a:p>
            <a:r>
              <a:rPr lang="en-US"/>
              <a:t>FSL: easy </a:t>
            </a:r>
            <a:r>
              <a:rPr lang="en-US" b="1"/>
              <a:t>but limited</a:t>
            </a:r>
          </a:p>
          <a:p>
            <a:r>
              <a:rPr lang="en-US"/>
              <a:t>RAG: bring a subset of a large corpus of domain specific knowledge in context </a:t>
            </a:r>
            <a:r>
              <a:rPr lang="en-US" b="1"/>
              <a:t>but perf issues</a:t>
            </a:r>
          </a:p>
          <a:p>
            <a:r>
              <a:rPr lang="en-US"/>
              <a:t>Fine tuning: smaller faster </a:t>
            </a:r>
            <a:r>
              <a:rPr lang="en-US" b="1"/>
              <a:t>but hard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17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30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92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9/11/24 1:10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768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RAFT is a very simple techniques that helps you prepare your training dataset. On the high-level, we train the model to answer the question provided with relevant documents with distractors. </a:t>
            </a:r>
          </a:p>
          <a:p>
            <a:endParaRPr lang="en-US"/>
          </a:p>
          <a:p>
            <a:r>
              <a:rPr lang="en-US"/>
              <a:t>For example, …</a:t>
            </a:r>
          </a:p>
          <a:p>
            <a:endParaRPr lang="en-US"/>
          </a:p>
          <a:p>
            <a:r>
              <a:rPr lang="en-US"/>
              <a:t>In this way, the model learns better to extract useful information from the unstructured documents and ignore distractor documents (aka irrelevant context) at test time.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10621D-4945-6445-A5E8-D50DCFE226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47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0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5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jpe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158012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7323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615308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756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90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269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541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3977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0937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709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9029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5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3732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6957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034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9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7300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227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2848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687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188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8304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2573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958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201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245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0581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2608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53897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80186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127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3190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580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4371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3950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7611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366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31004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4479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71624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3313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2368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4871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0746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226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5842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9344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3771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7744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6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1338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5878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80247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5116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3207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81016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711845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7285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7489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724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467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3249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2199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28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25040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279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70439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7623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87270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01148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8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3701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2940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5517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0226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1357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135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99586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6728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7625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5065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57204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9419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309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1181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16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7328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262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8713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34062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51966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259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789310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2562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58485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0392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659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601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93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3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056516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830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0475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9D33F-1D8B-11DD-07A5-208A7A7D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54592-CDFA-65F0-4BE0-AA8ED3B3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06441-44F0-EE21-9E2D-CBA97B60A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C87F-77D2-8A46-AFE6-60A9134C0928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D4714-BD6C-38B7-6C67-A1EBAAF2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3CD22-E643-EFC7-19DF-FDD6FD28D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59228-C66F-7B4E-8786-8BB63DEE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51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E3AC-23D9-C50B-C595-1AA24E00C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35F45-0C2C-9E7E-8731-1B4E21D5C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4DCFC-6082-CBBA-8211-98389C5B1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BC87F-77D2-8A46-AFE6-60A9134C0928}" type="datetimeFigureOut">
              <a:rPr lang="en-US" smtClean="0"/>
              <a:t>9/11/24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05C13-5195-BC6A-35B2-6917AB3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7056-5207-851D-74C6-79CB2234D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59228-C66F-7B4E-8786-8BB63DEEB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375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35505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9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4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5581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419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2024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1887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3873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543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968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059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4446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717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868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298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7782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1959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871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7010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975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557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1464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8107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9943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3522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01508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30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866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0190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1291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9312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1055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3296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2919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6062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3616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94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3891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568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537612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20499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55028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38422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80064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8755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107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3526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899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495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03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1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01947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4.xml"/><Relationship Id="rId18" Type="http://schemas.openxmlformats.org/officeDocument/2006/relationships/slideLayout" Target="../slideLayouts/slideLayout129.xml"/><Relationship Id="rId26" Type="http://schemas.openxmlformats.org/officeDocument/2006/relationships/slideLayout" Target="../slideLayouts/slideLayout137.xml"/><Relationship Id="rId39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32.xml"/><Relationship Id="rId34" Type="http://schemas.openxmlformats.org/officeDocument/2006/relationships/slideLayout" Target="../slideLayouts/slideLayout145.xml"/><Relationship Id="rId42" Type="http://schemas.openxmlformats.org/officeDocument/2006/relationships/slideLayout" Target="../slideLayouts/slideLayout153.xml"/><Relationship Id="rId47" Type="http://schemas.openxmlformats.org/officeDocument/2006/relationships/slideLayout" Target="../slideLayouts/slideLayout158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27.xml"/><Relationship Id="rId29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22.xml"/><Relationship Id="rId24" Type="http://schemas.openxmlformats.org/officeDocument/2006/relationships/slideLayout" Target="../slideLayouts/slideLayout135.xml"/><Relationship Id="rId32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8.xml"/><Relationship Id="rId40" Type="http://schemas.openxmlformats.org/officeDocument/2006/relationships/slideLayout" Target="../slideLayouts/slideLayout151.xml"/><Relationship Id="rId45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16.xml"/><Relationship Id="rId15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9.xml"/><Relationship Id="rId36" Type="http://schemas.openxmlformats.org/officeDocument/2006/relationships/slideLayout" Target="../slideLayouts/slideLayout147.xml"/><Relationship Id="rId49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21.xml"/><Relationship Id="rId19" Type="http://schemas.openxmlformats.org/officeDocument/2006/relationships/slideLayout" Target="../slideLayouts/slideLayout130.xml"/><Relationship Id="rId31" Type="http://schemas.openxmlformats.org/officeDocument/2006/relationships/slideLayout" Target="../slideLayouts/slideLayout142.xml"/><Relationship Id="rId44" Type="http://schemas.openxmlformats.org/officeDocument/2006/relationships/slideLayout" Target="../slideLayouts/slideLayout155.xml"/><Relationship Id="rId52" Type="http://schemas.openxmlformats.org/officeDocument/2006/relationships/image" Target="../media/image35.svg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125.xml"/><Relationship Id="rId22" Type="http://schemas.openxmlformats.org/officeDocument/2006/relationships/slideLayout" Target="../slideLayouts/slideLayout133.xml"/><Relationship Id="rId27" Type="http://schemas.openxmlformats.org/officeDocument/2006/relationships/slideLayout" Target="../slideLayouts/slideLayout138.xml"/><Relationship Id="rId30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6.xml"/><Relationship Id="rId43" Type="http://schemas.openxmlformats.org/officeDocument/2006/relationships/slideLayout" Target="../slideLayouts/slideLayout154.xml"/><Relationship Id="rId48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36.xml"/><Relationship Id="rId33" Type="http://schemas.openxmlformats.org/officeDocument/2006/relationships/slideLayout" Target="../slideLayouts/slideLayout144.xml"/><Relationship Id="rId38" Type="http://schemas.openxmlformats.org/officeDocument/2006/relationships/slideLayout" Target="../slideLayouts/slideLayout149.xml"/><Relationship Id="rId4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31.xml"/><Relationship Id="rId41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59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9" r:id="rId1"/>
    <p:sldLayoutId id="2147485500" r:id="rId2"/>
    <p:sldLayoutId id="2147485501" r:id="rId3"/>
    <p:sldLayoutId id="2147485502" r:id="rId4"/>
    <p:sldLayoutId id="2147485503" r:id="rId5"/>
    <p:sldLayoutId id="2147485504" r:id="rId6"/>
    <p:sldLayoutId id="2147485505" r:id="rId7"/>
    <p:sldLayoutId id="2147485506" r:id="rId8"/>
    <p:sldLayoutId id="2147485507" r:id="rId9"/>
    <p:sldLayoutId id="2147485508" r:id="rId10"/>
    <p:sldLayoutId id="2147485509" r:id="rId11"/>
    <p:sldLayoutId id="2147485510" r:id="rId12"/>
    <p:sldLayoutId id="2147485511" r:id="rId13"/>
    <p:sldLayoutId id="2147485512" r:id="rId14"/>
    <p:sldLayoutId id="2147485513" r:id="rId15"/>
    <p:sldLayoutId id="2147485514" r:id="rId16"/>
    <p:sldLayoutId id="2147485515" r:id="rId17"/>
    <p:sldLayoutId id="2147485516" r:id="rId18"/>
    <p:sldLayoutId id="2147485517" r:id="rId19"/>
    <p:sldLayoutId id="2147485518" r:id="rId20"/>
    <p:sldLayoutId id="2147485519" r:id="rId21"/>
    <p:sldLayoutId id="2147485520" r:id="rId22"/>
    <p:sldLayoutId id="2147485521" r:id="rId23"/>
    <p:sldLayoutId id="2147485522" r:id="rId24"/>
    <p:sldLayoutId id="2147485523" r:id="rId25"/>
    <p:sldLayoutId id="2147485524" r:id="rId26"/>
    <p:sldLayoutId id="2147485525" r:id="rId27"/>
    <p:sldLayoutId id="2147485526" r:id="rId28"/>
    <p:sldLayoutId id="2147485527" r:id="rId29"/>
    <p:sldLayoutId id="2147485528" r:id="rId30"/>
    <p:sldLayoutId id="2147485529" r:id="rId31"/>
    <p:sldLayoutId id="2147485530" r:id="rId32"/>
    <p:sldLayoutId id="2147485531" r:id="rId33"/>
    <p:sldLayoutId id="2147485532" r:id="rId34"/>
    <p:sldLayoutId id="2147485533" r:id="rId35"/>
    <p:sldLayoutId id="2147485534" r:id="rId36"/>
    <p:sldLayoutId id="2147485535" r:id="rId37"/>
    <p:sldLayoutId id="2147485536" r:id="rId38"/>
    <p:sldLayoutId id="2147485537" r:id="rId39"/>
    <p:sldLayoutId id="2147485538" r:id="rId40"/>
    <p:sldLayoutId id="2147485539" r:id="rId41"/>
    <p:sldLayoutId id="2147485540" r:id="rId42"/>
    <p:sldLayoutId id="2147485541" r:id="rId43"/>
    <p:sldLayoutId id="2147485542" r:id="rId44"/>
    <p:sldLayoutId id="2147485543" r:id="rId45"/>
    <p:sldLayoutId id="2147485544" r:id="rId46"/>
    <p:sldLayoutId id="2147485545" r:id="rId47"/>
    <p:sldLayoutId id="2147485546" r:id="rId48"/>
    <p:sldLayoutId id="2147485547" r:id="rId49"/>
    <p:sldLayoutId id="2147485598" r:id="rId50"/>
    <p:sldLayoutId id="2147485599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86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49" r:id="rId1"/>
    <p:sldLayoutId id="2147485550" r:id="rId2"/>
    <p:sldLayoutId id="2147485551" r:id="rId3"/>
    <p:sldLayoutId id="2147485552" r:id="rId4"/>
    <p:sldLayoutId id="2147485553" r:id="rId5"/>
    <p:sldLayoutId id="2147485554" r:id="rId6"/>
    <p:sldLayoutId id="2147485555" r:id="rId7"/>
    <p:sldLayoutId id="2147485556" r:id="rId8"/>
    <p:sldLayoutId id="2147485557" r:id="rId9"/>
    <p:sldLayoutId id="2147485558" r:id="rId10"/>
    <p:sldLayoutId id="2147485559" r:id="rId11"/>
    <p:sldLayoutId id="2147485560" r:id="rId12"/>
    <p:sldLayoutId id="2147485561" r:id="rId13"/>
    <p:sldLayoutId id="2147485562" r:id="rId14"/>
    <p:sldLayoutId id="2147485563" r:id="rId15"/>
    <p:sldLayoutId id="2147485564" r:id="rId16"/>
    <p:sldLayoutId id="2147485565" r:id="rId17"/>
    <p:sldLayoutId id="2147485566" r:id="rId18"/>
    <p:sldLayoutId id="2147485567" r:id="rId19"/>
    <p:sldLayoutId id="2147485568" r:id="rId20"/>
    <p:sldLayoutId id="2147485569" r:id="rId21"/>
    <p:sldLayoutId id="2147485570" r:id="rId22"/>
    <p:sldLayoutId id="2147485571" r:id="rId23"/>
    <p:sldLayoutId id="2147485572" r:id="rId24"/>
    <p:sldLayoutId id="2147485573" r:id="rId25"/>
    <p:sldLayoutId id="2147485574" r:id="rId26"/>
    <p:sldLayoutId id="2147485575" r:id="rId27"/>
    <p:sldLayoutId id="2147485576" r:id="rId28"/>
    <p:sldLayoutId id="2147485577" r:id="rId29"/>
    <p:sldLayoutId id="2147485578" r:id="rId30"/>
    <p:sldLayoutId id="2147485579" r:id="rId31"/>
    <p:sldLayoutId id="2147485580" r:id="rId32"/>
    <p:sldLayoutId id="2147485581" r:id="rId33"/>
    <p:sldLayoutId id="2147485582" r:id="rId34"/>
    <p:sldLayoutId id="2147485583" r:id="rId35"/>
    <p:sldLayoutId id="2147485584" r:id="rId36"/>
    <p:sldLayoutId id="2147485585" r:id="rId37"/>
    <p:sldLayoutId id="2147485586" r:id="rId38"/>
    <p:sldLayoutId id="2147485587" r:id="rId39"/>
    <p:sldLayoutId id="2147485588" r:id="rId40"/>
    <p:sldLayoutId id="2147485589" r:id="rId41"/>
    <p:sldLayoutId id="2147485590" r:id="rId42"/>
    <p:sldLayoutId id="2147485591" r:id="rId43"/>
    <p:sldLayoutId id="2147485592" r:id="rId44"/>
    <p:sldLayoutId id="2147485593" r:id="rId45"/>
    <p:sldLayoutId id="2147485594" r:id="rId46"/>
    <p:sldLayoutId id="2147485595" r:id="rId47"/>
    <p:sldLayoutId id="2147485596" r:id="rId48"/>
    <p:sldLayoutId id="2147485597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9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1" r:id="rId1"/>
    <p:sldLayoutId id="2147485602" r:id="rId2"/>
    <p:sldLayoutId id="2147485603" r:id="rId3"/>
    <p:sldLayoutId id="2147485604" r:id="rId4"/>
    <p:sldLayoutId id="2147485605" r:id="rId5"/>
    <p:sldLayoutId id="2147485606" r:id="rId6"/>
    <p:sldLayoutId id="2147485607" r:id="rId7"/>
    <p:sldLayoutId id="2147485608" r:id="rId8"/>
    <p:sldLayoutId id="2147485609" r:id="rId9"/>
    <p:sldLayoutId id="2147485610" r:id="rId10"/>
    <p:sldLayoutId id="21474856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2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13" r:id="rId1"/>
    <p:sldLayoutId id="2147485614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  <p:sldLayoutId id="2147485624" r:id="rId12"/>
    <p:sldLayoutId id="2147485625" r:id="rId13"/>
    <p:sldLayoutId id="2147485626" r:id="rId14"/>
    <p:sldLayoutId id="2147485627" r:id="rId15"/>
    <p:sldLayoutId id="2147485628" r:id="rId16"/>
    <p:sldLayoutId id="2147485629" r:id="rId17"/>
    <p:sldLayoutId id="2147485630" r:id="rId18"/>
    <p:sldLayoutId id="2147485631" r:id="rId19"/>
    <p:sldLayoutId id="2147485632" r:id="rId20"/>
    <p:sldLayoutId id="2147485633" r:id="rId21"/>
    <p:sldLayoutId id="2147485634" r:id="rId22"/>
    <p:sldLayoutId id="2147485635" r:id="rId23"/>
    <p:sldLayoutId id="2147485636" r:id="rId24"/>
    <p:sldLayoutId id="2147485637" r:id="rId25"/>
    <p:sldLayoutId id="2147485638" r:id="rId26"/>
    <p:sldLayoutId id="2147485639" r:id="rId27"/>
    <p:sldLayoutId id="2147485640" r:id="rId28"/>
    <p:sldLayoutId id="2147485641" r:id="rId29"/>
    <p:sldLayoutId id="2147485642" r:id="rId30"/>
    <p:sldLayoutId id="2147485643" r:id="rId31"/>
    <p:sldLayoutId id="2147485644" r:id="rId32"/>
    <p:sldLayoutId id="2147485645" r:id="rId33"/>
    <p:sldLayoutId id="2147485646" r:id="rId34"/>
    <p:sldLayoutId id="2147485647" r:id="rId35"/>
    <p:sldLayoutId id="2147485648" r:id="rId36"/>
    <p:sldLayoutId id="2147485649" r:id="rId37"/>
    <p:sldLayoutId id="2147485650" r:id="rId38"/>
    <p:sldLayoutId id="2147485651" r:id="rId39"/>
    <p:sldLayoutId id="2147485652" r:id="rId40"/>
    <p:sldLayoutId id="2147485653" r:id="rId41"/>
    <p:sldLayoutId id="2147485654" r:id="rId42"/>
    <p:sldLayoutId id="2147485655" r:id="rId43"/>
    <p:sldLayoutId id="2147485656" r:id="rId44"/>
    <p:sldLayoutId id="2147485657" r:id="rId45"/>
    <p:sldLayoutId id="2147485658" r:id="rId46"/>
    <p:sldLayoutId id="2147485659" r:id="rId47"/>
    <p:sldLayoutId id="2147485660" r:id="rId48"/>
    <p:sldLayoutId id="214748566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87.svg"/><Relationship Id="rId11" Type="http://schemas.openxmlformats.org/officeDocument/2006/relationships/image" Target="../media/image94.jpeg"/><Relationship Id="rId5" Type="http://schemas.openxmlformats.org/officeDocument/2006/relationships/image" Target="../media/image86.png"/><Relationship Id="rId10" Type="http://schemas.openxmlformats.org/officeDocument/2006/relationships/image" Target="../media/image93.png"/><Relationship Id="rId4" Type="http://schemas.openxmlformats.org/officeDocument/2006/relationships/image" Target="../media/image89.svg"/><Relationship Id="rId9" Type="http://schemas.openxmlformats.org/officeDocument/2006/relationships/image" Target="../media/image9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tellm.ai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ft-recipe" TargetMode="External"/><Relationship Id="rId2" Type="http://schemas.openxmlformats.org/officeDocument/2006/relationships/slideLayout" Target="../slideLayouts/slideLayout156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8.png"/><Relationship Id="rId5" Type="http://schemas.openxmlformats.org/officeDocument/2006/relationships/hyperlink" Target="https://aka.ms/cvidal" TargetMode="Externa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5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s://aka.ms/raft-genai-summit-2024-v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profile image">
            <a:extLst>
              <a:ext uri="{FF2B5EF4-FFF2-40B4-BE49-F238E27FC236}">
                <a16:creationId xmlns:a16="http://schemas.microsoft.com/office/drawing/2014/main" id="{4FFD0778-B5B6-7171-D3AD-1F11D6F0D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40" y="5036510"/>
            <a:ext cx="1456447" cy="1456447"/>
          </a:xfrm>
          <a:prstGeom prst="ellipse">
            <a:avLst/>
          </a:prstGeom>
          <a:noFill/>
          <a:effectLst>
            <a:glow rad="101600">
              <a:schemeClr val="tx1">
                <a:alpha val="82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9F73DA-B498-91D5-1BFB-FC02D7A2C761}"/>
              </a:ext>
            </a:extLst>
          </p:cNvPr>
          <p:cNvSpPr txBox="1"/>
          <p:nvPr/>
        </p:nvSpPr>
        <p:spPr>
          <a:xfrm>
            <a:off x="2366280" y="5303068"/>
            <a:ext cx="239443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Cedric Vidal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Principal AI Advocate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87F3287D-6A0D-924D-3EC6-F4AD3D34D6BE}"/>
              </a:ext>
            </a:extLst>
          </p:cNvPr>
          <p:cNvSpPr txBox="1">
            <a:spLocks/>
          </p:cNvSpPr>
          <p:nvPr/>
        </p:nvSpPr>
        <p:spPr bwMode="white">
          <a:xfrm>
            <a:off x="597640" y="3228325"/>
            <a:ext cx="5352775" cy="61555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Better RAG with RAFT</a:t>
            </a:r>
          </a:p>
        </p:txBody>
      </p:sp>
    </p:spTree>
    <p:extLst>
      <p:ext uri="{BB962C8B-B14F-4D97-AF65-F5344CB8AC3E}">
        <p14:creationId xmlns:p14="http://schemas.microsoft.com/office/powerpoint/2010/main" val="147242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83D77BC-D6EE-191B-93C2-B17D04965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4" name="Rectangle: Rounded Corners 15">
            <a:extLst>
              <a:ext uri="{FF2B5EF4-FFF2-40B4-BE49-F238E27FC236}">
                <a16:creationId xmlns:a16="http://schemas.microsoft.com/office/drawing/2014/main" id="{53CE3454-713C-7AD0-A83F-0F8DDF98A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Graphic 9" descr="Paper outline">
            <a:extLst>
              <a:ext uri="{FF2B5EF4-FFF2-40B4-BE49-F238E27FC236}">
                <a16:creationId xmlns:a16="http://schemas.microsoft.com/office/drawing/2014/main" id="{F11C5D30-E035-6A41-D16B-A424EBDF2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350" y="4205757"/>
            <a:ext cx="914400" cy="9144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08857C91-8C23-7B75-B263-740E5CB9B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31663" y="4463453"/>
            <a:ext cx="471811" cy="471811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AFD68797-C668-6942-9987-81754315A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5603" y="4505314"/>
            <a:ext cx="487992" cy="487992"/>
          </a:xfrm>
          <a:prstGeom prst="rect">
            <a:avLst/>
          </a:prstGeom>
        </p:spPr>
      </p:pic>
      <p:pic>
        <p:nvPicPr>
          <p:cNvPr id="15" name="Graphic 14" descr="Paper outline">
            <a:extLst>
              <a:ext uri="{FF2B5EF4-FFF2-40B4-BE49-F238E27FC236}">
                <a16:creationId xmlns:a16="http://schemas.microsoft.com/office/drawing/2014/main" id="{D0970405-25A7-790A-A971-1E60F1A3B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0067" y="4217761"/>
            <a:ext cx="914400" cy="914400"/>
          </a:xfrm>
          <a:prstGeom prst="rect">
            <a:avLst/>
          </a:prstGeom>
        </p:spPr>
      </p:pic>
      <p:pic>
        <p:nvPicPr>
          <p:cNvPr id="17" name="Graphic 16" descr="Add with solid fill">
            <a:extLst>
              <a:ext uri="{FF2B5EF4-FFF2-40B4-BE49-F238E27FC236}">
                <a16:creationId xmlns:a16="http://schemas.microsoft.com/office/drawing/2014/main" id="{0979A6AB-6B1E-348F-6940-4061C34704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8444" y="4463453"/>
            <a:ext cx="553233" cy="553233"/>
          </a:xfrm>
          <a:prstGeom prst="rect">
            <a:avLst/>
          </a:prstGeom>
        </p:spPr>
      </p:pic>
      <p:pic>
        <p:nvPicPr>
          <p:cNvPr id="18" name="Graphic 17" descr="Cloud outline">
            <a:extLst>
              <a:ext uri="{FF2B5EF4-FFF2-40B4-BE49-F238E27FC236}">
                <a16:creationId xmlns:a16="http://schemas.microsoft.com/office/drawing/2014/main" id="{004A35C5-D4D0-98F4-B7C5-5731537E81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8920" y="4145080"/>
            <a:ext cx="1100203" cy="1100203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69B6FE-B59F-3E55-6273-823CF90ECF1D}"/>
              </a:ext>
            </a:extLst>
          </p:cNvPr>
          <p:cNvSpPr/>
          <p:nvPr/>
        </p:nvSpPr>
        <p:spPr>
          <a:xfrm>
            <a:off x="6761676" y="3521123"/>
            <a:ext cx="2025040" cy="62395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Who invented transformers?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4617776-59FB-25FA-D9F7-CEDDE55E6500}"/>
              </a:ext>
            </a:extLst>
          </p:cNvPr>
          <p:cNvSpPr/>
          <p:nvPr/>
        </p:nvSpPr>
        <p:spPr>
          <a:xfrm>
            <a:off x="4953115" y="3521123"/>
            <a:ext cx="1528304" cy="62395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Attention is all you need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D57A72D-FFD3-A7DC-A984-234304CF5D88}"/>
              </a:ext>
            </a:extLst>
          </p:cNvPr>
          <p:cNvSpPr/>
          <p:nvPr/>
        </p:nvSpPr>
        <p:spPr>
          <a:xfrm>
            <a:off x="3908732" y="3507268"/>
            <a:ext cx="975041" cy="619312"/>
          </a:xfrm>
          <a:prstGeom prst="roundRect">
            <a:avLst/>
          </a:prstGeom>
          <a:solidFill>
            <a:srgbClr val="D2342A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Resnet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E958A865-EF0D-A016-AFE9-97E6A57058D4}"/>
              </a:ext>
            </a:extLst>
          </p:cNvPr>
          <p:cNvSpPr/>
          <p:nvPr/>
        </p:nvSpPr>
        <p:spPr>
          <a:xfrm>
            <a:off x="2817503" y="3500523"/>
            <a:ext cx="975042" cy="626057"/>
          </a:xfrm>
          <a:prstGeom prst="roundRect">
            <a:avLst/>
          </a:prstGeom>
          <a:solidFill>
            <a:srgbClr val="D2342A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err="1"/>
              <a:t>GloVe</a:t>
            </a:r>
            <a:endParaRPr lang="en-US" sz="2000"/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FEDCF068-E8A5-C6E6-F2D3-5FFE50FB223A}"/>
              </a:ext>
            </a:extLst>
          </p:cNvPr>
          <p:cNvSpPr/>
          <p:nvPr/>
        </p:nvSpPr>
        <p:spPr>
          <a:xfrm>
            <a:off x="1793077" y="3531270"/>
            <a:ext cx="914400" cy="621792"/>
          </a:xfrm>
          <a:prstGeom prst="roundRect">
            <a:avLst/>
          </a:prstGeom>
          <a:solidFill>
            <a:srgbClr val="D2342A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Adam</a:t>
            </a:r>
          </a:p>
        </p:txBody>
      </p:sp>
      <p:sp>
        <p:nvSpPr>
          <p:cNvPr id="42" name="Left Brace 41">
            <a:extLst>
              <a:ext uri="{FF2B5EF4-FFF2-40B4-BE49-F238E27FC236}">
                <a16:creationId xmlns:a16="http://schemas.microsoft.com/office/drawing/2014/main" id="{59742B84-172E-7443-98DB-328B922537F8}"/>
              </a:ext>
            </a:extLst>
          </p:cNvPr>
          <p:cNvSpPr/>
          <p:nvPr/>
        </p:nvSpPr>
        <p:spPr>
          <a:xfrm rot="5400000">
            <a:off x="3148558" y="1746686"/>
            <a:ext cx="328515" cy="3127367"/>
          </a:xfrm>
          <a:prstGeom prst="leftBrace">
            <a:avLst>
              <a:gd name="adj1" fmla="val 100720"/>
              <a:gd name="adj2" fmla="val 4933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43E128-6AA7-142E-2190-15550840BFD1}"/>
              </a:ext>
            </a:extLst>
          </p:cNvPr>
          <p:cNvSpPr txBox="1"/>
          <p:nvPr/>
        </p:nvSpPr>
        <p:spPr>
          <a:xfrm>
            <a:off x="1856628" y="2714871"/>
            <a:ext cx="3095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sampled distractor documents</a:t>
            </a:r>
          </a:p>
        </p:txBody>
      </p:sp>
      <p:pic>
        <p:nvPicPr>
          <p:cNvPr id="45" name="Graphic 44" descr="Paper outline">
            <a:extLst>
              <a:ext uri="{FF2B5EF4-FFF2-40B4-BE49-F238E27FC236}">
                <a16:creationId xmlns:a16="http://schemas.microsoft.com/office/drawing/2014/main" id="{F85184FB-A254-3748-06BD-A6B675257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4235" y="4205757"/>
            <a:ext cx="914400" cy="914400"/>
          </a:xfrm>
          <a:prstGeom prst="rect">
            <a:avLst/>
          </a:prstGeom>
        </p:spPr>
      </p:pic>
      <p:pic>
        <p:nvPicPr>
          <p:cNvPr id="46" name="Graphic 45" descr="Close with solid fill">
            <a:extLst>
              <a:ext uri="{FF2B5EF4-FFF2-40B4-BE49-F238E27FC236}">
                <a16:creationId xmlns:a16="http://schemas.microsoft.com/office/drawing/2014/main" id="{A16EE437-EE78-0C07-C6F3-D1855E5A5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32548" y="4463453"/>
            <a:ext cx="471811" cy="471811"/>
          </a:xfrm>
          <a:prstGeom prst="rect">
            <a:avLst/>
          </a:prstGeom>
        </p:spPr>
      </p:pic>
      <p:pic>
        <p:nvPicPr>
          <p:cNvPr id="47" name="Graphic 46" descr="Paper outline">
            <a:extLst>
              <a:ext uri="{FF2B5EF4-FFF2-40B4-BE49-F238E27FC236}">
                <a16:creationId xmlns:a16="http://schemas.microsoft.com/office/drawing/2014/main" id="{AEFCC6F6-AEE7-AE56-0B3A-E970B1808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8617" y="4205757"/>
            <a:ext cx="914400" cy="914400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1CB9ECB7-DA52-28D3-FC3F-93A3E74EDF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6930" y="4463453"/>
            <a:ext cx="471811" cy="471811"/>
          </a:xfrm>
          <a:prstGeom prst="rect">
            <a:avLst/>
          </a:prstGeom>
        </p:spPr>
      </p:pic>
      <p:pic>
        <p:nvPicPr>
          <p:cNvPr id="7" name="Graphic 6" descr="Robot with solid fill">
            <a:extLst>
              <a:ext uri="{FF2B5EF4-FFF2-40B4-BE49-F238E27FC236}">
                <a16:creationId xmlns:a16="http://schemas.microsoft.com/office/drawing/2014/main" id="{D780AA7C-1A4E-8734-FAD2-5CF363989A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67136" y="4019299"/>
            <a:ext cx="1225984" cy="122598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E275EC6-EF16-692D-570D-B60502A71874}"/>
              </a:ext>
            </a:extLst>
          </p:cNvPr>
          <p:cNvSpPr txBox="1">
            <a:spLocks/>
          </p:cNvSpPr>
          <p:nvPr/>
        </p:nvSpPr>
        <p:spPr>
          <a:xfrm>
            <a:off x="588263" y="1220639"/>
            <a:ext cx="10191354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RAFT: Preparing the Training Dataset</a:t>
            </a:r>
          </a:p>
        </p:txBody>
      </p:sp>
    </p:spTree>
    <p:extLst>
      <p:ext uri="{BB962C8B-B14F-4D97-AF65-F5344CB8AC3E}">
        <p14:creationId xmlns:p14="http://schemas.microsoft.com/office/powerpoint/2010/main" val="393884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94CD2748-1CD5-22C0-F533-B4D2CFDA9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15" name="Rectangle: Rounded Corners 15">
            <a:extLst>
              <a:ext uri="{FF2B5EF4-FFF2-40B4-BE49-F238E27FC236}">
                <a16:creationId xmlns:a16="http://schemas.microsoft.com/office/drawing/2014/main" id="{4D0242CB-7057-5400-57C1-34CE9242E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 descr="Robot with solid fill">
            <a:extLst>
              <a:ext uri="{FF2B5EF4-FFF2-40B4-BE49-F238E27FC236}">
                <a16:creationId xmlns:a16="http://schemas.microsoft.com/office/drawing/2014/main" id="{D33CB222-F038-5521-3B88-9B4387F55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607" y="3469231"/>
            <a:ext cx="1225984" cy="122598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1080B96-F2AD-9571-14F9-6857F31698D8}"/>
              </a:ext>
            </a:extLst>
          </p:cNvPr>
          <p:cNvSpPr/>
          <p:nvPr/>
        </p:nvSpPr>
        <p:spPr>
          <a:xfrm>
            <a:off x="6039031" y="862775"/>
            <a:ext cx="2331075" cy="99403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What kind of vision do most microbats have?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488C53E4-34D5-5CEC-4141-5300E73627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504" y="1662902"/>
            <a:ext cx="1100203" cy="1100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B89C5-4A42-09B3-CA4F-039B5421A77E}"/>
              </a:ext>
            </a:extLst>
          </p:cNvPr>
          <p:cNvSpPr txBox="1"/>
          <p:nvPr/>
        </p:nvSpPr>
        <p:spPr>
          <a:xfrm>
            <a:off x="6886613" y="2071568"/>
            <a:ext cx="801924" cy="1023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query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AD94CC2-CB2F-2FC1-EF08-AA733D2DA253}"/>
              </a:ext>
            </a:extLst>
          </p:cNvPr>
          <p:cNvCxnSpPr>
            <a:cxnSpLocks/>
          </p:cNvCxnSpPr>
          <p:nvPr/>
        </p:nvCxnSpPr>
        <p:spPr>
          <a:xfrm flipV="1">
            <a:off x="5246161" y="4342674"/>
            <a:ext cx="1472391" cy="1416339"/>
          </a:xfrm>
          <a:prstGeom prst="bentConnector3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598E47-7074-CA3A-738F-B31A27308EA6}"/>
              </a:ext>
            </a:extLst>
          </p:cNvPr>
          <p:cNvCxnSpPr>
            <a:cxnSpLocks/>
          </p:cNvCxnSpPr>
          <p:nvPr/>
        </p:nvCxnSpPr>
        <p:spPr>
          <a:xfrm>
            <a:off x="5246161" y="4082223"/>
            <a:ext cx="1472391" cy="0"/>
          </a:xfrm>
          <a:prstGeom prst="straightConnector1">
            <a:avLst/>
          </a:prstGeom>
          <a:ln w="28575">
            <a:solidFill>
              <a:srgbClr val="F4364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B30CA2-89DE-540C-3B23-4BB2DF29C0B2}"/>
              </a:ext>
            </a:extLst>
          </p:cNvPr>
          <p:cNvCxnSpPr>
            <a:cxnSpLocks/>
          </p:cNvCxnSpPr>
          <p:nvPr/>
        </p:nvCxnSpPr>
        <p:spPr>
          <a:xfrm>
            <a:off x="7225074" y="2660912"/>
            <a:ext cx="0" cy="8083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Left Brace 31">
            <a:extLst>
              <a:ext uri="{FF2B5EF4-FFF2-40B4-BE49-F238E27FC236}">
                <a16:creationId xmlns:a16="http://schemas.microsoft.com/office/drawing/2014/main" id="{0B4982C0-6494-FD86-39B6-D9EB476092DA}"/>
              </a:ext>
            </a:extLst>
          </p:cNvPr>
          <p:cNvSpPr/>
          <p:nvPr/>
        </p:nvSpPr>
        <p:spPr>
          <a:xfrm>
            <a:off x="855812" y="1422950"/>
            <a:ext cx="288735" cy="506200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D163D0-72D6-6729-546B-528F1A180850}"/>
              </a:ext>
            </a:extLst>
          </p:cNvPr>
          <p:cNvSpPr txBox="1"/>
          <p:nvPr/>
        </p:nvSpPr>
        <p:spPr>
          <a:xfrm rot="16200000">
            <a:off x="-1849405" y="3779636"/>
            <a:ext cx="4746701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top-k retrieved documents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CB34D-A33E-F5CD-B01B-6271DDCBBCCA}"/>
              </a:ext>
            </a:extLst>
          </p:cNvPr>
          <p:cNvSpPr txBox="1"/>
          <p:nvPr/>
        </p:nvSpPr>
        <p:spPr>
          <a:xfrm>
            <a:off x="6197413" y="4800401"/>
            <a:ext cx="2697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The RAFT-trained LLM synthesizes the answer from relevant documents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3C26C5B-3699-C9BD-D7D3-C744CCE034A0}"/>
              </a:ext>
            </a:extLst>
          </p:cNvPr>
          <p:cNvCxnSpPr>
            <a:cxnSpLocks/>
          </p:cNvCxnSpPr>
          <p:nvPr/>
        </p:nvCxnSpPr>
        <p:spPr>
          <a:xfrm>
            <a:off x="7805707" y="4122964"/>
            <a:ext cx="1028246" cy="1718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0F0AB2-9DAC-A1C0-39D0-76790EA76B08}"/>
              </a:ext>
            </a:extLst>
          </p:cNvPr>
          <p:cNvSpPr/>
          <p:nvPr/>
        </p:nvSpPr>
        <p:spPr>
          <a:xfrm>
            <a:off x="8922747" y="3828174"/>
            <a:ext cx="2886020" cy="62395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Mesopic vision</a:t>
            </a:r>
          </a:p>
        </p:txBody>
      </p:sp>
      <p:sp>
        <p:nvSpPr>
          <p:cNvPr id="18" name="Title 4">
            <a:extLst>
              <a:ext uri="{FF2B5EF4-FFF2-40B4-BE49-F238E27FC236}">
                <a16:creationId xmlns:a16="http://schemas.microsoft.com/office/drawing/2014/main" id="{CB773D40-7633-DE8C-62EC-8CD08A11892A}"/>
              </a:ext>
            </a:extLst>
          </p:cNvPr>
          <p:cNvSpPr txBox="1">
            <a:spLocks/>
          </p:cNvSpPr>
          <p:nvPr/>
        </p:nvSpPr>
        <p:spPr>
          <a:xfrm>
            <a:off x="512959" y="448398"/>
            <a:ext cx="4733202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RAFT: Inference</a:t>
            </a:r>
          </a:p>
        </p:txBody>
      </p:sp>
      <p:pic>
        <p:nvPicPr>
          <p:cNvPr id="19" name="Picture 18" descr="A close-up of a newspaper&#10;&#10;Description automatically generated">
            <a:extLst>
              <a:ext uri="{FF2B5EF4-FFF2-40B4-BE49-F238E27FC236}">
                <a16:creationId xmlns:a16="http://schemas.microsoft.com/office/drawing/2014/main" id="{CA4096E1-81A4-ACCB-AA87-8EC243EB32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6" b="10501"/>
          <a:stretch/>
        </p:blipFill>
        <p:spPr>
          <a:xfrm>
            <a:off x="1369078" y="5042241"/>
            <a:ext cx="2320238" cy="144271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29" name="Picture 28" descr="A person in a black suit&#10;&#10;Description automatically generated">
            <a:extLst>
              <a:ext uri="{FF2B5EF4-FFF2-40B4-BE49-F238E27FC236}">
                <a16:creationId xmlns:a16="http://schemas.microsoft.com/office/drawing/2014/main" id="{30CEDAAA-195D-B293-DBEF-B0C19901C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9078" y="1422950"/>
            <a:ext cx="2318578" cy="1581811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0" name="Picture 39" descr="A close-up of a newspaper&#10;&#10;Description automatically generated">
            <a:extLst>
              <a:ext uri="{FF2B5EF4-FFF2-40B4-BE49-F238E27FC236}">
                <a16:creationId xmlns:a16="http://schemas.microsoft.com/office/drawing/2014/main" id="{E3D85625-1AE1-5BB0-9A6B-E28B4B7A66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078" y="3403413"/>
            <a:ext cx="2313273" cy="1208567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2" name="Picture 41" descr="A white and blue surfboard&#10;&#10;Description automatically generated">
            <a:extLst>
              <a:ext uri="{FF2B5EF4-FFF2-40B4-BE49-F238E27FC236}">
                <a16:creationId xmlns:a16="http://schemas.microsoft.com/office/drawing/2014/main" id="{4D37347B-0745-A168-34F9-01B9E361D4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404" y="3413981"/>
            <a:ext cx="506827" cy="95291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3CE81C1-6554-48A2-123D-145440C7E255}"/>
              </a:ext>
            </a:extLst>
          </p:cNvPr>
          <p:cNvSpPr txBox="1"/>
          <p:nvPr/>
        </p:nvSpPr>
        <p:spPr>
          <a:xfrm>
            <a:off x="4143029" y="4368775"/>
            <a:ext cx="7758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Bat tail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41EA4C-B998-A549-7D94-59BF2AA41E02}"/>
              </a:ext>
            </a:extLst>
          </p:cNvPr>
          <p:cNvSpPr txBox="1"/>
          <p:nvPr/>
        </p:nvSpPr>
        <p:spPr>
          <a:xfrm>
            <a:off x="3836023" y="2637963"/>
            <a:ext cx="14798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/>
              <a:t>Vampire</a:t>
            </a:r>
          </a:p>
        </p:txBody>
      </p:sp>
      <p:pic>
        <p:nvPicPr>
          <p:cNvPr id="1026" name="Picture 2" descr="Dracula and Bats transparent PNG - StickPNG">
            <a:extLst>
              <a:ext uri="{FF2B5EF4-FFF2-40B4-BE49-F238E27FC236}">
                <a16:creationId xmlns:a16="http://schemas.microsoft.com/office/drawing/2014/main" id="{BE722B7D-28AB-94F1-36C1-1E68B2205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20" b="68714"/>
          <a:stretch/>
        </p:blipFill>
        <p:spPr bwMode="auto">
          <a:xfrm>
            <a:off x="3924837" y="1608103"/>
            <a:ext cx="1470054" cy="9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2F86E91F-03FD-D67E-5C68-C590177053E0}"/>
              </a:ext>
            </a:extLst>
          </p:cNvPr>
          <p:cNvCxnSpPr>
            <a:cxnSpLocks/>
          </p:cNvCxnSpPr>
          <p:nvPr/>
        </p:nvCxnSpPr>
        <p:spPr>
          <a:xfrm>
            <a:off x="5246161" y="2405433"/>
            <a:ext cx="1472391" cy="1432529"/>
          </a:xfrm>
          <a:prstGeom prst="bentConnector3">
            <a:avLst/>
          </a:prstGeom>
          <a:ln w="28575">
            <a:solidFill>
              <a:srgbClr val="F4364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672022E-1C41-7917-4F4A-2FE1C4C75C29}"/>
              </a:ext>
            </a:extLst>
          </p:cNvPr>
          <p:cNvSpPr txBox="1"/>
          <p:nvPr/>
        </p:nvSpPr>
        <p:spPr>
          <a:xfrm>
            <a:off x="4051734" y="6159703"/>
            <a:ext cx="101290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Microbat</a:t>
            </a:r>
          </a:p>
        </p:txBody>
      </p:sp>
      <p:pic>
        <p:nvPicPr>
          <p:cNvPr id="57" name="Picture 56" descr="A small animal on a person's finger&#10;&#10;Description automatically generated">
            <a:extLst>
              <a:ext uri="{FF2B5EF4-FFF2-40B4-BE49-F238E27FC236}">
                <a16:creationId xmlns:a16="http://schemas.microsoft.com/office/drawing/2014/main" id="{7EC9D1D2-E97C-A55E-3565-0DA133D1B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9016" y="5042241"/>
            <a:ext cx="1078234" cy="10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53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4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5516F116-C256-1FB2-E6B5-861A43D83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15">
            <a:extLst>
              <a:ext uri="{FF2B5EF4-FFF2-40B4-BE49-F238E27FC236}">
                <a16:creationId xmlns:a16="http://schemas.microsoft.com/office/drawing/2014/main" id="{41EA2173-57FE-1FA9-8AAB-DBE4873F3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839D299-84E5-9FA7-E101-8DF4714E1997}"/>
              </a:ext>
            </a:extLst>
          </p:cNvPr>
          <p:cNvSpPr txBox="1">
            <a:spLocks/>
          </p:cNvSpPr>
          <p:nvPr/>
        </p:nvSpPr>
        <p:spPr>
          <a:xfrm>
            <a:off x="482246" y="397497"/>
            <a:ext cx="8104976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RAFT: Chain-of-thought ++</a:t>
            </a:r>
          </a:p>
        </p:txBody>
      </p:sp>
      <p:pic>
        <p:nvPicPr>
          <p:cNvPr id="11" name="Picture 1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B818B4F-648B-7F08-C37D-C4716CBBD7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36"/>
          <a:stretch/>
        </p:blipFill>
        <p:spPr>
          <a:xfrm>
            <a:off x="323859" y="3548267"/>
            <a:ext cx="11729457" cy="2891595"/>
          </a:xfrm>
          <a:prstGeom prst="rect">
            <a:avLst/>
          </a:prstGeom>
        </p:spPr>
      </p:pic>
      <p:pic>
        <p:nvPicPr>
          <p:cNvPr id="12" name="Picture 11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97910843-F6EC-0E81-D56F-A510DCECEB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123"/>
          <a:stretch/>
        </p:blipFill>
        <p:spPr>
          <a:xfrm>
            <a:off x="323859" y="1190370"/>
            <a:ext cx="11729457" cy="1327543"/>
          </a:xfrm>
          <a:prstGeom prst="rect">
            <a:avLst/>
          </a:prstGeom>
        </p:spPr>
      </p:pic>
      <p:pic>
        <p:nvPicPr>
          <p:cNvPr id="13" name="Picture 12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975D012-35D7-07B5-2310-E4359C35B7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77" b="56364"/>
          <a:stretch/>
        </p:blipFill>
        <p:spPr>
          <a:xfrm>
            <a:off x="323858" y="2570921"/>
            <a:ext cx="11729457" cy="91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7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EC5103D9-DA95-7C32-ECB9-9CD3F1FA7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9659E6B9-5B82-FBA2-E59D-953DF8D4E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7F116E6-DE97-5E6A-2A04-A9859435CC4F}"/>
              </a:ext>
            </a:extLst>
          </p:cNvPr>
          <p:cNvSpPr txBox="1">
            <a:spLocks/>
          </p:cNvSpPr>
          <p:nvPr/>
        </p:nvSpPr>
        <p:spPr>
          <a:xfrm>
            <a:off x="588262" y="975938"/>
            <a:ext cx="10759187" cy="221599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RAFT improves RAG performance for </a:t>
            </a:r>
            <a:b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</a:br>
            <a:r>
              <a:rPr lang="en-US" sz="4800" i="1" u="sng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all</a:t>
            </a:r>
            <a:r>
              <a:rPr lang="en-US" sz="480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cs typeface="Segoe UI Semibold"/>
              </a:rPr>
              <a:t> specialized domains</a:t>
            </a:r>
          </a:p>
          <a:p>
            <a:pPr>
              <a:defRPr/>
            </a:pPr>
            <a:endParaRPr lang="en-US" sz="4800">
              <a:ln>
                <a:noFill/>
              </a:ln>
              <a:gradFill>
                <a:gsLst>
                  <a:gs pos="0">
                    <a:srgbClr val="FF5C39"/>
                  </a:gs>
                  <a:gs pos="66000">
                    <a:schemeClr val="accent3"/>
                  </a:gs>
                  <a:gs pos="33000">
                    <a:srgbClr val="C03BC4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</a:gradFill>
              <a:cs typeface="Segoe UI Semibold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19320-3CF2-97CE-0C59-42D49ED9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51" y="3031076"/>
            <a:ext cx="10625667" cy="303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7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6" name="Title 16505">
            <a:extLst>
              <a:ext uri="{FF2B5EF4-FFF2-40B4-BE49-F238E27FC236}">
                <a16:creationId xmlns:a16="http://schemas.microsoft.com/office/drawing/2014/main" id="{BFD793EF-0A95-882B-CBD1-40213C1F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sz="4000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RAFT Dataset generation</a:t>
            </a:r>
          </a:p>
        </p:txBody>
      </p:sp>
      <p:grpSp>
        <p:nvGrpSpPr>
          <p:cNvPr id="16688" name="Group 16687">
            <a:extLst>
              <a:ext uri="{FF2B5EF4-FFF2-40B4-BE49-F238E27FC236}">
                <a16:creationId xmlns:a16="http://schemas.microsoft.com/office/drawing/2014/main" id="{4CFE04FF-0EAA-B632-7EAD-09F53327441D}"/>
              </a:ext>
            </a:extLst>
          </p:cNvPr>
          <p:cNvGrpSpPr/>
          <p:nvPr/>
        </p:nvGrpSpPr>
        <p:grpSpPr>
          <a:xfrm>
            <a:off x="125598" y="2900107"/>
            <a:ext cx="1343383" cy="2735045"/>
            <a:chOff x="271370" y="3337428"/>
            <a:chExt cx="1343383" cy="2735045"/>
          </a:xfrm>
        </p:grpSpPr>
        <p:pic>
          <p:nvPicPr>
            <p:cNvPr id="16386" name="Picture 2">
              <a:extLst>
                <a:ext uri="{FF2B5EF4-FFF2-40B4-BE49-F238E27FC236}">
                  <a16:creationId xmlns:a16="http://schemas.microsoft.com/office/drawing/2014/main" id="{8549A741-D29C-E9D0-DA2B-3FC3BCCA7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70" y="3337428"/>
              <a:ext cx="1102569" cy="11025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626" name="TextBox 16625">
              <a:extLst>
                <a:ext uri="{FF2B5EF4-FFF2-40B4-BE49-F238E27FC236}">
                  <a16:creationId xmlns:a16="http://schemas.microsoft.com/office/drawing/2014/main" id="{25F5C3A2-04C0-A1A7-0F7C-4F04DF87F828}"/>
                </a:ext>
              </a:extLst>
            </p:cNvPr>
            <p:cNvSpPr txBox="1"/>
            <p:nvPr/>
          </p:nvSpPr>
          <p:spPr>
            <a:xfrm>
              <a:off x="322733" y="5764696"/>
              <a:ext cx="1292020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/>
                <a:t>Documents</a:t>
              </a:r>
            </a:p>
          </p:txBody>
        </p:sp>
      </p:grpSp>
      <p:grpSp>
        <p:nvGrpSpPr>
          <p:cNvPr id="16697" name="Group 16696">
            <a:extLst>
              <a:ext uri="{FF2B5EF4-FFF2-40B4-BE49-F238E27FC236}">
                <a16:creationId xmlns:a16="http://schemas.microsoft.com/office/drawing/2014/main" id="{8F7F469F-15C2-59E8-2AC9-8EEACA10EEB9}"/>
              </a:ext>
            </a:extLst>
          </p:cNvPr>
          <p:cNvGrpSpPr/>
          <p:nvPr/>
        </p:nvGrpSpPr>
        <p:grpSpPr>
          <a:xfrm>
            <a:off x="4850298" y="1381478"/>
            <a:ext cx="7216103" cy="3826626"/>
            <a:chOff x="5009322" y="1381478"/>
            <a:chExt cx="7216103" cy="3826626"/>
          </a:xfrm>
        </p:grpSpPr>
        <p:sp>
          <p:nvSpPr>
            <p:cNvPr id="16692" name="Rectangle 16691">
              <a:extLst>
                <a:ext uri="{FF2B5EF4-FFF2-40B4-BE49-F238E27FC236}">
                  <a16:creationId xmlns:a16="http://schemas.microsoft.com/office/drawing/2014/main" id="{DF4FFD83-C312-6CBF-5377-8BCE963D37C7}"/>
                </a:ext>
              </a:extLst>
            </p:cNvPr>
            <p:cNvSpPr/>
            <p:nvPr/>
          </p:nvSpPr>
          <p:spPr bwMode="auto">
            <a:xfrm>
              <a:off x="5009322" y="1881809"/>
              <a:ext cx="7216103" cy="3326295"/>
            </a:xfrm>
            <a:custGeom>
              <a:avLst/>
              <a:gdLst>
                <a:gd name="connsiteX0" fmla="*/ 0 w 7216103"/>
                <a:gd name="connsiteY0" fmla="*/ 0 h 3326295"/>
                <a:gd name="connsiteX1" fmla="*/ 583848 w 7216103"/>
                <a:gd name="connsiteY1" fmla="*/ 0 h 3326295"/>
                <a:gd name="connsiteX2" fmla="*/ 1023375 w 7216103"/>
                <a:gd name="connsiteY2" fmla="*/ 0 h 3326295"/>
                <a:gd name="connsiteX3" fmla="*/ 1823706 w 7216103"/>
                <a:gd name="connsiteY3" fmla="*/ 0 h 3326295"/>
                <a:gd name="connsiteX4" fmla="*/ 2407554 w 7216103"/>
                <a:gd name="connsiteY4" fmla="*/ 0 h 3326295"/>
                <a:gd name="connsiteX5" fmla="*/ 2991403 w 7216103"/>
                <a:gd name="connsiteY5" fmla="*/ 0 h 3326295"/>
                <a:gd name="connsiteX6" fmla="*/ 3791734 w 7216103"/>
                <a:gd name="connsiteY6" fmla="*/ 0 h 3326295"/>
                <a:gd name="connsiteX7" fmla="*/ 4303421 w 7216103"/>
                <a:gd name="connsiteY7" fmla="*/ 0 h 3326295"/>
                <a:gd name="connsiteX8" fmla="*/ 5103753 w 7216103"/>
                <a:gd name="connsiteY8" fmla="*/ 0 h 3326295"/>
                <a:gd name="connsiteX9" fmla="*/ 5904084 w 7216103"/>
                <a:gd name="connsiteY9" fmla="*/ 0 h 3326295"/>
                <a:gd name="connsiteX10" fmla="*/ 6560094 w 7216103"/>
                <a:gd name="connsiteY10" fmla="*/ 0 h 3326295"/>
                <a:gd name="connsiteX11" fmla="*/ 7216103 w 7216103"/>
                <a:gd name="connsiteY11" fmla="*/ 0 h 3326295"/>
                <a:gd name="connsiteX12" fmla="*/ 7216103 w 7216103"/>
                <a:gd name="connsiteY12" fmla="*/ 631996 h 3326295"/>
                <a:gd name="connsiteX13" fmla="*/ 7216103 w 7216103"/>
                <a:gd name="connsiteY13" fmla="*/ 1197466 h 3326295"/>
                <a:gd name="connsiteX14" fmla="*/ 7216103 w 7216103"/>
                <a:gd name="connsiteY14" fmla="*/ 1862725 h 3326295"/>
                <a:gd name="connsiteX15" fmla="*/ 7216103 w 7216103"/>
                <a:gd name="connsiteY15" fmla="*/ 2527984 h 3326295"/>
                <a:gd name="connsiteX16" fmla="*/ 7216103 w 7216103"/>
                <a:gd name="connsiteY16" fmla="*/ 3326295 h 3326295"/>
                <a:gd name="connsiteX17" fmla="*/ 6487933 w 7216103"/>
                <a:gd name="connsiteY17" fmla="*/ 3326295 h 3326295"/>
                <a:gd name="connsiteX18" fmla="*/ 5831923 w 7216103"/>
                <a:gd name="connsiteY18" fmla="*/ 3326295 h 3326295"/>
                <a:gd name="connsiteX19" fmla="*/ 5392397 w 7216103"/>
                <a:gd name="connsiteY19" fmla="*/ 3326295 h 3326295"/>
                <a:gd name="connsiteX20" fmla="*/ 4880710 w 7216103"/>
                <a:gd name="connsiteY20" fmla="*/ 3326295 h 3326295"/>
                <a:gd name="connsiteX21" fmla="*/ 4080378 w 7216103"/>
                <a:gd name="connsiteY21" fmla="*/ 3326295 h 3326295"/>
                <a:gd name="connsiteX22" fmla="*/ 3424369 w 7216103"/>
                <a:gd name="connsiteY22" fmla="*/ 3326295 h 3326295"/>
                <a:gd name="connsiteX23" fmla="*/ 2912682 w 7216103"/>
                <a:gd name="connsiteY23" fmla="*/ 3326295 h 3326295"/>
                <a:gd name="connsiteX24" fmla="*/ 2256672 w 7216103"/>
                <a:gd name="connsiteY24" fmla="*/ 3326295 h 3326295"/>
                <a:gd name="connsiteX25" fmla="*/ 1817146 w 7216103"/>
                <a:gd name="connsiteY25" fmla="*/ 3326295 h 3326295"/>
                <a:gd name="connsiteX26" fmla="*/ 1377620 w 7216103"/>
                <a:gd name="connsiteY26" fmla="*/ 3326295 h 3326295"/>
                <a:gd name="connsiteX27" fmla="*/ 721610 w 7216103"/>
                <a:gd name="connsiteY27" fmla="*/ 3326295 h 3326295"/>
                <a:gd name="connsiteX28" fmla="*/ 0 w 7216103"/>
                <a:gd name="connsiteY28" fmla="*/ 3326295 h 3326295"/>
                <a:gd name="connsiteX29" fmla="*/ 0 w 7216103"/>
                <a:gd name="connsiteY29" fmla="*/ 2627773 h 3326295"/>
                <a:gd name="connsiteX30" fmla="*/ 0 w 7216103"/>
                <a:gd name="connsiteY30" fmla="*/ 1995777 h 3326295"/>
                <a:gd name="connsiteX31" fmla="*/ 0 w 7216103"/>
                <a:gd name="connsiteY31" fmla="*/ 1430307 h 3326295"/>
                <a:gd name="connsiteX32" fmla="*/ 0 w 7216103"/>
                <a:gd name="connsiteY32" fmla="*/ 731785 h 3326295"/>
                <a:gd name="connsiteX33" fmla="*/ 0 w 7216103"/>
                <a:gd name="connsiteY33" fmla="*/ 0 h 332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216103" h="3326295" extrusionOk="0">
                  <a:moveTo>
                    <a:pt x="0" y="0"/>
                  </a:moveTo>
                  <a:cubicBezTo>
                    <a:pt x="233500" y="11395"/>
                    <a:pt x="377195" y="1805"/>
                    <a:pt x="583848" y="0"/>
                  </a:cubicBezTo>
                  <a:cubicBezTo>
                    <a:pt x="790501" y="-1805"/>
                    <a:pt x="919361" y="-21546"/>
                    <a:pt x="1023375" y="0"/>
                  </a:cubicBezTo>
                  <a:cubicBezTo>
                    <a:pt x="1127389" y="21546"/>
                    <a:pt x="1499528" y="-3664"/>
                    <a:pt x="1823706" y="0"/>
                  </a:cubicBezTo>
                  <a:cubicBezTo>
                    <a:pt x="2147884" y="3664"/>
                    <a:pt x="2224973" y="-23798"/>
                    <a:pt x="2407554" y="0"/>
                  </a:cubicBezTo>
                  <a:cubicBezTo>
                    <a:pt x="2590135" y="23798"/>
                    <a:pt x="2744112" y="-19580"/>
                    <a:pt x="2991403" y="0"/>
                  </a:cubicBezTo>
                  <a:cubicBezTo>
                    <a:pt x="3238694" y="19580"/>
                    <a:pt x="3488620" y="-15590"/>
                    <a:pt x="3791734" y="0"/>
                  </a:cubicBezTo>
                  <a:cubicBezTo>
                    <a:pt x="4094848" y="15590"/>
                    <a:pt x="4184439" y="-21526"/>
                    <a:pt x="4303421" y="0"/>
                  </a:cubicBezTo>
                  <a:cubicBezTo>
                    <a:pt x="4422403" y="21526"/>
                    <a:pt x="4931674" y="22776"/>
                    <a:pt x="5103753" y="0"/>
                  </a:cubicBezTo>
                  <a:cubicBezTo>
                    <a:pt x="5275832" y="-22776"/>
                    <a:pt x="5539920" y="-22303"/>
                    <a:pt x="5904084" y="0"/>
                  </a:cubicBezTo>
                  <a:cubicBezTo>
                    <a:pt x="6268248" y="22303"/>
                    <a:pt x="6404645" y="10377"/>
                    <a:pt x="6560094" y="0"/>
                  </a:cubicBezTo>
                  <a:cubicBezTo>
                    <a:pt x="6715543" y="-10377"/>
                    <a:pt x="6967617" y="20118"/>
                    <a:pt x="7216103" y="0"/>
                  </a:cubicBezTo>
                  <a:cubicBezTo>
                    <a:pt x="7243981" y="296903"/>
                    <a:pt x="7195384" y="339738"/>
                    <a:pt x="7216103" y="631996"/>
                  </a:cubicBezTo>
                  <a:cubicBezTo>
                    <a:pt x="7236822" y="924254"/>
                    <a:pt x="7192235" y="978957"/>
                    <a:pt x="7216103" y="1197466"/>
                  </a:cubicBezTo>
                  <a:cubicBezTo>
                    <a:pt x="7239972" y="1415975"/>
                    <a:pt x="7202463" y="1549896"/>
                    <a:pt x="7216103" y="1862725"/>
                  </a:cubicBezTo>
                  <a:cubicBezTo>
                    <a:pt x="7229743" y="2175554"/>
                    <a:pt x="7242309" y="2203352"/>
                    <a:pt x="7216103" y="2527984"/>
                  </a:cubicBezTo>
                  <a:cubicBezTo>
                    <a:pt x="7189897" y="2852616"/>
                    <a:pt x="7194034" y="3034724"/>
                    <a:pt x="7216103" y="3326295"/>
                  </a:cubicBezTo>
                  <a:cubicBezTo>
                    <a:pt x="7014826" y="3290553"/>
                    <a:pt x="6759770" y="3337194"/>
                    <a:pt x="6487933" y="3326295"/>
                  </a:cubicBezTo>
                  <a:cubicBezTo>
                    <a:pt x="6216096" y="3315397"/>
                    <a:pt x="6032000" y="3309767"/>
                    <a:pt x="5831923" y="3326295"/>
                  </a:cubicBezTo>
                  <a:cubicBezTo>
                    <a:pt x="5631846" y="3342824"/>
                    <a:pt x="5589582" y="3313809"/>
                    <a:pt x="5392397" y="3326295"/>
                  </a:cubicBezTo>
                  <a:cubicBezTo>
                    <a:pt x="5195212" y="3338781"/>
                    <a:pt x="5013805" y="3309781"/>
                    <a:pt x="4880710" y="3326295"/>
                  </a:cubicBezTo>
                  <a:cubicBezTo>
                    <a:pt x="4747615" y="3342809"/>
                    <a:pt x="4250246" y="3309357"/>
                    <a:pt x="4080378" y="3326295"/>
                  </a:cubicBezTo>
                  <a:cubicBezTo>
                    <a:pt x="3910510" y="3343233"/>
                    <a:pt x="3747530" y="3312916"/>
                    <a:pt x="3424369" y="3326295"/>
                  </a:cubicBezTo>
                  <a:cubicBezTo>
                    <a:pt x="3101208" y="3339674"/>
                    <a:pt x="3031845" y="3347018"/>
                    <a:pt x="2912682" y="3326295"/>
                  </a:cubicBezTo>
                  <a:cubicBezTo>
                    <a:pt x="2793519" y="3305572"/>
                    <a:pt x="2388889" y="3347034"/>
                    <a:pt x="2256672" y="3326295"/>
                  </a:cubicBezTo>
                  <a:cubicBezTo>
                    <a:pt x="2124455" y="3305557"/>
                    <a:pt x="1914811" y="3314299"/>
                    <a:pt x="1817146" y="3326295"/>
                  </a:cubicBezTo>
                  <a:cubicBezTo>
                    <a:pt x="1719481" y="3338291"/>
                    <a:pt x="1566790" y="3328977"/>
                    <a:pt x="1377620" y="3326295"/>
                  </a:cubicBezTo>
                  <a:cubicBezTo>
                    <a:pt x="1188450" y="3323613"/>
                    <a:pt x="924832" y="3309553"/>
                    <a:pt x="721610" y="3326295"/>
                  </a:cubicBezTo>
                  <a:cubicBezTo>
                    <a:pt x="518388" y="3343038"/>
                    <a:pt x="168193" y="3325674"/>
                    <a:pt x="0" y="3326295"/>
                  </a:cubicBezTo>
                  <a:cubicBezTo>
                    <a:pt x="13268" y="2999909"/>
                    <a:pt x="-16749" y="2874243"/>
                    <a:pt x="0" y="2627773"/>
                  </a:cubicBezTo>
                  <a:cubicBezTo>
                    <a:pt x="16749" y="2381303"/>
                    <a:pt x="19096" y="2152868"/>
                    <a:pt x="0" y="1995777"/>
                  </a:cubicBezTo>
                  <a:cubicBezTo>
                    <a:pt x="-19096" y="1838686"/>
                    <a:pt x="-1421" y="1556428"/>
                    <a:pt x="0" y="1430307"/>
                  </a:cubicBezTo>
                  <a:cubicBezTo>
                    <a:pt x="1421" y="1304186"/>
                    <a:pt x="-22588" y="964021"/>
                    <a:pt x="0" y="731785"/>
                  </a:cubicBezTo>
                  <a:cubicBezTo>
                    <a:pt x="22588" y="499549"/>
                    <a:pt x="23743" y="323886"/>
                    <a:pt x="0" y="0"/>
                  </a:cubicBezTo>
                  <a:close/>
                </a:path>
              </a:pathLst>
            </a:custGeom>
            <a:noFill/>
            <a:ln w="57150" cap="flat">
              <a:solidFill>
                <a:srgbClr val="0078D4"/>
              </a:solidFill>
              <a:prstDash val="sys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93" name="TextBox 16692">
              <a:extLst>
                <a:ext uri="{FF2B5EF4-FFF2-40B4-BE49-F238E27FC236}">
                  <a16:creationId xmlns:a16="http://schemas.microsoft.com/office/drawing/2014/main" id="{79367410-D3FE-4D15-4EAE-943196A59E78}"/>
                </a:ext>
              </a:extLst>
            </p:cNvPr>
            <p:cNvSpPr txBox="1"/>
            <p:nvPr/>
          </p:nvSpPr>
          <p:spPr>
            <a:xfrm>
              <a:off x="7385420" y="1381478"/>
              <a:ext cx="2338782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chemeClr val="accent3">
                  <a:lumMod val="75000"/>
                  <a:alpha val="40000"/>
                </a:scheme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0078D4"/>
                  </a:solidFill>
                  <a:latin typeface="Comic Sans MS" panose="030F0902030302020204" pitchFamily="66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Fine-tuning dataset</a:t>
              </a:r>
            </a:p>
          </p:txBody>
        </p:sp>
      </p:grpSp>
      <p:grpSp>
        <p:nvGrpSpPr>
          <p:cNvPr id="16703" name="Group 16702">
            <a:extLst>
              <a:ext uri="{FF2B5EF4-FFF2-40B4-BE49-F238E27FC236}">
                <a16:creationId xmlns:a16="http://schemas.microsoft.com/office/drawing/2014/main" id="{3B5E4249-728A-BE3C-A1B7-AE334E0CAC73}"/>
              </a:ext>
            </a:extLst>
          </p:cNvPr>
          <p:cNvGrpSpPr/>
          <p:nvPr/>
        </p:nvGrpSpPr>
        <p:grpSpPr>
          <a:xfrm>
            <a:off x="4193743" y="2196616"/>
            <a:ext cx="1792444" cy="3467245"/>
            <a:chOff x="4193743" y="2196616"/>
            <a:chExt cx="1792444" cy="3467245"/>
          </a:xfrm>
        </p:grpSpPr>
        <p:pic>
          <p:nvPicPr>
            <p:cNvPr id="35" name="Picture 34" descr="A blue and black chat bubble&#10;&#10;Description automatically generated">
              <a:extLst>
                <a:ext uri="{FF2B5EF4-FFF2-40B4-BE49-F238E27FC236}">
                  <a16:creationId xmlns:a16="http://schemas.microsoft.com/office/drawing/2014/main" id="{CC870E0F-5C5D-9BC7-D94A-89D9A5FE6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550" y="2196616"/>
              <a:ext cx="692150" cy="416090"/>
            </a:xfrm>
            <a:prstGeom prst="rect">
              <a:avLst/>
            </a:prstGeom>
          </p:spPr>
        </p:pic>
        <p:sp>
          <p:nvSpPr>
            <p:cNvPr id="16495" name="Right Arrow 16494">
              <a:extLst>
                <a:ext uri="{FF2B5EF4-FFF2-40B4-BE49-F238E27FC236}">
                  <a16:creationId xmlns:a16="http://schemas.microsoft.com/office/drawing/2014/main" id="{F84103EA-B95C-C294-A402-25296ED9E2C0}"/>
                </a:ext>
              </a:extLst>
            </p:cNvPr>
            <p:cNvSpPr/>
            <p:nvPr/>
          </p:nvSpPr>
          <p:spPr bwMode="auto">
            <a:xfrm rot="20603719">
              <a:off x="4228971" y="2459949"/>
              <a:ext cx="409941" cy="166255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96" name="Right Arrow 16495">
              <a:extLst>
                <a:ext uri="{FF2B5EF4-FFF2-40B4-BE49-F238E27FC236}">
                  <a16:creationId xmlns:a16="http://schemas.microsoft.com/office/drawing/2014/main" id="{A202FF8A-955A-0EAB-7CA4-8711B54E2277}"/>
                </a:ext>
              </a:extLst>
            </p:cNvPr>
            <p:cNvSpPr/>
            <p:nvPr/>
          </p:nvSpPr>
          <p:spPr bwMode="auto">
            <a:xfrm rot="1417700">
              <a:off x="4219612" y="2868144"/>
              <a:ext cx="409941" cy="166255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499" name="Right Arrow 16498">
              <a:extLst>
                <a:ext uri="{FF2B5EF4-FFF2-40B4-BE49-F238E27FC236}">
                  <a16:creationId xmlns:a16="http://schemas.microsoft.com/office/drawing/2014/main" id="{C1A41D60-00D6-248B-2D7F-29A203B8A928}"/>
                </a:ext>
              </a:extLst>
            </p:cNvPr>
            <p:cNvSpPr/>
            <p:nvPr/>
          </p:nvSpPr>
          <p:spPr bwMode="auto">
            <a:xfrm rot="20603719">
              <a:off x="4215389" y="3987684"/>
              <a:ext cx="409941" cy="166255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00" name="Right Arrow 16499">
              <a:extLst>
                <a:ext uri="{FF2B5EF4-FFF2-40B4-BE49-F238E27FC236}">
                  <a16:creationId xmlns:a16="http://schemas.microsoft.com/office/drawing/2014/main" id="{C32DD0B8-8CA2-9048-1817-BE4602BB5B39}"/>
                </a:ext>
              </a:extLst>
            </p:cNvPr>
            <p:cNvSpPr/>
            <p:nvPr/>
          </p:nvSpPr>
          <p:spPr bwMode="auto">
            <a:xfrm rot="1417700">
              <a:off x="4206030" y="4395879"/>
              <a:ext cx="409941" cy="166255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5000"/>
                    <a:lumOff val="95000"/>
                  </a:schemeClr>
                </a:gs>
                <a:gs pos="74000">
                  <a:schemeClr val="accent5">
                    <a:lumMod val="45000"/>
                    <a:lumOff val="55000"/>
                  </a:schemeClr>
                </a:gs>
                <a:gs pos="83000">
                  <a:schemeClr val="accent5">
                    <a:lumMod val="45000"/>
                    <a:lumOff val="55000"/>
                  </a:schemeClr>
                </a:gs>
                <a:gs pos="100000">
                  <a:schemeClr val="accent5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628" name="TextBox 16627">
              <a:extLst>
                <a:ext uri="{FF2B5EF4-FFF2-40B4-BE49-F238E27FC236}">
                  <a16:creationId xmlns:a16="http://schemas.microsoft.com/office/drawing/2014/main" id="{D4DAD0CE-8CBD-4DE9-2917-6749230328F2}"/>
                </a:ext>
              </a:extLst>
            </p:cNvPr>
            <p:cNvSpPr txBox="1"/>
            <p:nvPr/>
          </p:nvSpPr>
          <p:spPr>
            <a:xfrm>
              <a:off x="4848054" y="5356084"/>
              <a:ext cx="1138133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chemeClr val="accent3">
                  <a:lumMod val="75000"/>
                  <a:alpha val="40000"/>
                </a:scheme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70C0"/>
                  </a:solidFill>
                </a:rPr>
                <a:t>Questions</a:t>
              </a:r>
            </a:p>
          </p:txBody>
        </p:sp>
        <p:pic>
          <p:nvPicPr>
            <p:cNvPr id="16634" name="Picture 16633" descr="A blue and black chat bubble&#10;&#10;Description automatically generated">
              <a:extLst>
                <a:ext uri="{FF2B5EF4-FFF2-40B4-BE49-F238E27FC236}">
                  <a16:creationId xmlns:a16="http://schemas.microsoft.com/office/drawing/2014/main" id="{6B9C8317-31D9-C697-AB7A-B3435E04F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550" y="2997813"/>
              <a:ext cx="692150" cy="416090"/>
            </a:xfrm>
            <a:prstGeom prst="rect">
              <a:avLst/>
            </a:prstGeom>
          </p:spPr>
        </p:pic>
        <p:pic>
          <p:nvPicPr>
            <p:cNvPr id="16652" name="Picture 16651" descr="A blue and black chat bubble&#10;&#10;Description automatically generated">
              <a:extLst>
                <a:ext uri="{FF2B5EF4-FFF2-40B4-BE49-F238E27FC236}">
                  <a16:creationId xmlns:a16="http://schemas.microsoft.com/office/drawing/2014/main" id="{AC976CD3-9D4F-FE0E-090C-FD2189909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550" y="3767448"/>
              <a:ext cx="692150" cy="416090"/>
            </a:xfrm>
            <a:prstGeom prst="rect">
              <a:avLst/>
            </a:prstGeom>
          </p:spPr>
        </p:pic>
        <p:pic>
          <p:nvPicPr>
            <p:cNvPr id="16670" name="Picture 16669" descr="A blue and black chat bubble&#10;&#10;Description automatically generated">
              <a:extLst>
                <a:ext uri="{FF2B5EF4-FFF2-40B4-BE49-F238E27FC236}">
                  <a16:creationId xmlns:a16="http://schemas.microsoft.com/office/drawing/2014/main" id="{747BB858-AD97-8816-1A8D-29CFF74AC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7550" y="4568645"/>
              <a:ext cx="692150" cy="416090"/>
            </a:xfrm>
            <a:prstGeom prst="rect">
              <a:avLst/>
            </a:prstGeom>
          </p:spPr>
        </p:pic>
        <p:sp>
          <p:nvSpPr>
            <p:cNvPr id="16694" name="TextBox 16693">
              <a:extLst>
                <a:ext uri="{FF2B5EF4-FFF2-40B4-BE49-F238E27FC236}">
                  <a16:creationId xmlns:a16="http://schemas.microsoft.com/office/drawing/2014/main" id="{3585EEDB-AD4F-3309-8371-02A3FF87B2EB}"/>
                </a:ext>
              </a:extLst>
            </p:cNvPr>
            <p:cNvSpPr txBox="1"/>
            <p:nvPr/>
          </p:nvSpPr>
          <p:spPr>
            <a:xfrm>
              <a:off x="4193743" y="3377137"/>
              <a:ext cx="468078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spc="-50"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/>
                  <a:cs typeface="Segoe UI Semibold"/>
                </a:rPr>
                <a:t>LLM</a:t>
              </a:r>
              <a:endParaRPr lang="en-US" sz="200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6702" name="Group 16701">
            <a:extLst>
              <a:ext uri="{FF2B5EF4-FFF2-40B4-BE49-F238E27FC236}">
                <a16:creationId xmlns:a16="http://schemas.microsoft.com/office/drawing/2014/main" id="{747D66D4-5FA7-2A07-4A47-519451D91109}"/>
              </a:ext>
            </a:extLst>
          </p:cNvPr>
          <p:cNvGrpSpPr/>
          <p:nvPr/>
        </p:nvGrpSpPr>
        <p:grpSpPr>
          <a:xfrm>
            <a:off x="1464954" y="2367473"/>
            <a:ext cx="2371015" cy="3275558"/>
            <a:chOff x="1464954" y="2367473"/>
            <a:chExt cx="2371015" cy="3275558"/>
          </a:xfrm>
        </p:grpSpPr>
        <p:grpSp>
          <p:nvGrpSpPr>
            <p:cNvPr id="16509" name="Group 16508">
              <a:extLst>
                <a:ext uri="{FF2B5EF4-FFF2-40B4-BE49-F238E27FC236}">
                  <a16:creationId xmlns:a16="http://schemas.microsoft.com/office/drawing/2014/main" id="{748ABFAC-9F2F-8F34-D436-FC62C756A8D7}"/>
                </a:ext>
              </a:extLst>
            </p:cNvPr>
            <p:cNvGrpSpPr/>
            <p:nvPr/>
          </p:nvGrpSpPr>
          <p:grpSpPr>
            <a:xfrm>
              <a:off x="2819968" y="2367473"/>
              <a:ext cx="1016001" cy="906675"/>
              <a:chOff x="3000232" y="2344366"/>
              <a:chExt cx="1016001" cy="906675"/>
            </a:xfrm>
          </p:grpSpPr>
          <p:pic>
            <p:nvPicPr>
              <p:cNvPr id="10" name="Picture 4" descr="Content, paragraph, paragraph icon, paragraphs, text, text icon icon - Download on Iconfinder">
                <a:extLst>
                  <a:ext uri="{FF2B5EF4-FFF2-40B4-BE49-F238E27FC236}">
                    <a16:creationId xmlns:a16="http://schemas.microsoft.com/office/drawing/2014/main" id="{65D7127F-4CF1-6D69-C074-4C5A5C24B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6" b="1738"/>
              <a:stretch/>
            </p:blipFill>
            <p:spPr bwMode="auto">
              <a:xfrm>
                <a:off x="3000232" y="2344366"/>
                <a:ext cx="775479" cy="749940"/>
              </a:xfrm>
              <a:prstGeom prst="rect">
                <a:avLst/>
              </a:prstGeom>
              <a:noFill/>
            </p:spPr>
          </p:pic>
          <p:pic>
            <p:nvPicPr>
              <p:cNvPr id="16392" name="Picture 8" descr="Check mark Computer Icons Clip art - green tick png download - 2480*2008 - Free Transparent ...">
                <a:extLst>
                  <a:ext uri="{FF2B5EF4-FFF2-40B4-BE49-F238E27FC236}">
                    <a16:creationId xmlns:a16="http://schemas.microsoft.com/office/drawing/2014/main" id="{1EB6EE74-2DE6-089A-2AC9-59AB0F6A5A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0754" y="2623099"/>
                <a:ext cx="775479" cy="627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501" name="Right Arrow 16500">
              <a:extLst>
                <a:ext uri="{FF2B5EF4-FFF2-40B4-BE49-F238E27FC236}">
                  <a16:creationId xmlns:a16="http://schemas.microsoft.com/office/drawing/2014/main" id="{0D027CB2-E6B6-850C-E2D2-20C2F17FC68D}"/>
                </a:ext>
              </a:extLst>
            </p:cNvPr>
            <p:cNvSpPr/>
            <p:nvPr/>
          </p:nvSpPr>
          <p:spPr bwMode="auto">
            <a:xfrm rot="20603719">
              <a:off x="1806503" y="2884533"/>
              <a:ext cx="409941" cy="16625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502" name="Right Arrow 16501">
              <a:extLst>
                <a:ext uri="{FF2B5EF4-FFF2-40B4-BE49-F238E27FC236}">
                  <a16:creationId xmlns:a16="http://schemas.microsoft.com/office/drawing/2014/main" id="{E905551F-F6C8-BA75-166A-D23B85334B9E}"/>
                </a:ext>
              </a:extLst>
            </p:cNvPr>
            <p:cNvSpPr/>
            <p:nvPr/>
          </p:nvSpPr>
          <p:spPr bwMode="auto">
            <a:xfrm rot="1417700">
              <a:off x="1796586" y="3967609"/>
              <a:ext cx="409941" cy="16625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510" name="Group 16509">
              <a:extLst>
                <a:ext uri="{FF2B5EF4-FFF2-40B4-BE49-F238E27FC236}">
                  <a16:creationId xmlns:a16="http://schemas.microsoft.com/office/drawing/2014/main" id="{83036A4A-6563-EF76-B7A8-6131720E2DF0}"/>
                </a:ext>
              </a:extLst>
            </p:cNvPr>
            <p:cNvGrpSpPr/>
            <p:nvPr/>
          </p:nvGrpSpPr>
          <p:grpSpPr>
            <a:xfrm>
              <a:off x="2805311" y="3853901"/>
              <a:ext cx="1016001" cy="906675"/>
              <a:chOff x="2985575" y="2801435"/>
              <a:chExt cx="1016001" cy="906675"/>
            </a:xfrm>
          </p:grpSpPr>
          <p:pic>
            <p:nvPicPr>
              <p:cNvPr id="16511" name="Picture 4" descr="Content, paragraph, paragraph icon, paragraphs, text, text icon icon - Download on Iconfinder">
                <a:extLst>
                  <a:ext uri="{FF2B5EF4-FFF2-40B4-BE49-F238E27FC236}">
                    <a16:creationId xmlns:a16="http://schemas.microsoft.com/office/drawing/2014/main" id="{C31E10C2-FFC5-68D9-89D5-956A52A5B3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556" b="1738"/>
              <a:stretch/>
            </p:blipFill>
            <p:spPr bwMode="auto">
              <a:xfrm>
                <a:off x="2985575" y="2801435"/>
                <a:ext cx="775479" cy="749940"/>
              </a:xfrm>
              <a:prstGeom prst="rect">
                <a:avLst/>
              </a:prstGeom>
              <a:noFill/>
            </p:spPr>
          </p:pic>
          <p:pic>
            <p:nvPicPr>
              <p:cNvPr id="16512" name="Picture 8" descr="Check mark Computer Icons Clip art - green tick png download - 2480*2008 - Free Transparent ...">
                <a:extLst>
                  <a:ext uri="{FF2B5EF4-FFF2-40B4-BE49-F238E27FC236}">
                    <a16:creationId xmlns:a16="http://schemas.microsoft.com/office/drawing/2014/main" id="{02DD0743-5CAE-DE9A-51D7-F113E6563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26097" y="3080168"/>
                <a:ext cx="775479" cy="627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627" name="TextBox 16626">
              <a:extLst>
                <a:ext uri="{FF2B5EF4-FFF2-40B4-BE49-F238E27FC236}">
                  <a16:creationId xmlns:a16="http://schemas.microsoft.com/office/drawing/2014/main" id="{FA077B6D-1C29-C22C-DBA8-72EBC02109D7}"/>
                </a:ext>
              </a:extLst>
            </p:cNvPr>
            <p:cNvSpPr txBox="1"/>
            <p:nvPr/>
          </p:nvSpPr>
          <p:spPr>
            <a:xfrm>
              <a:off x="2764022" y="5335254"/>
              <a:ext cx="833562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/>
                <a:t>Chunks</a:t>
              </a:r>
            </a:p>
          </p:txBody>
        </p:sp>
        <p:sp>
          <p:nvSpPr>
            <p:cNvPr id="16696" name="TextBox 16695">
              <a:extLst>
                <a:ext uri="{FF2B5EF4-FFF2-40B4-BE49-F238E27FC236}">
                  <a16:creationId xmlns:a16="http://schemas.microsoft.com/office/drawing/2014/main" id="{B19A14C6-44D6-A1BD-3D57-E68566CD3903}"/>
                </a:ext>
              </a:extLst>
            </p:cNvPr>
            <p:cNvSpPr txBox="1"/>
            <p:nvPr/>
          </p:nvSpPr>
          <p:spPr>
            <a:xfrm>
              <a:off x="1464954" y="3349263"/>
              <a:ext cx="1059585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rgbClr val="0078D4">
                  <a:alpha val="40000"/>
                </a:srgb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spc="-50"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/>
                  <a:cs typeface="Segoe UI Semibold"/>
                </a:rPr>
                <a:t>Chunking</a:t>
              </a:r>
              <a:endParaRPr lang="en-US" sz="2000">
                <a:solidFill>
                  <a:srgbClr val="0078D4"/>
                </a:solidFill>
              </a:endParaRPr>
            </a:p>
          </p:txBody>
        </p:sp>
      </p:grpSp>
      <p:grpSp>
        <p:nvGrpSpPr>
          <p:cNvPr id="16710" name="Group 16709">
            <a:extLst>
              <a:ext uri="{FF2B5EF4-FFF2-40B4-BE49-F238E27FC236}">
                <a16:creationId xmlns:a16="http://schemas.microsoft.com/office/drawing/2014/main" id="{7ECFBB5C-E137-0CA0-0CF5-B731DBAF51DE}"/>
              </a:ext>
            </a:extLst>
          </p:cNvPr>
          <p:cNvGrpSpPr/>
          <p:nvPr/>
        </p:nvGrpSpPr>
        <p:grpSpPr>
          <a:xfrm>
            <a:off x="5080838" y="2647807"/>
            <a:ext cx="6799178" cy="2228316"/>
            <a:chOff x="5080838" y="2647807"/>
            <a:chExt cx="6799178" cy="2228316"/>
          </a:xfrm>
        </p:grpSpPr>
        <p:sp>
          <p:nvSpPr>
            <p:cNvPr id="16705" name="TextBox 16704">
              <a:extLst>
                <a:ext uri="{FF2B5EF4-FFF2-40B4-BE49-F238E27FC236}">
                  <a16:creationId xmlns:a16="http://schemas.microsoft.com/office/drawing/2014/main" id="{F15EBF1E-3066-9AAB-C9EF-2D494C985BE8}"/>
                </a:ext>
              </a:extLst>
            </p:cNvPr>
            <p:cNvSpPr txBox="1"/>
            <p:nvPr/>
          </p:nvSpPr>
          <p:spPr>
            <a:xfrm>
              <a:off x="10900581" y="2647807"/>
              <a:ext cx="979435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rgbClr val="FFB900">
                  <a:alpha val="40000"/>
                </a:srgbClr>
              </a:outerShdw>
            </a:effectLst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000">
                  <a:solidFill>
                    <a:schemeClr val="accent3"/>
                  </a:solidFill>
                  <a:latin typeface="Comic Sans MS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Training</a:t>
              </a:r>
            </a:p>
          </p:txBody>
        </p:sp>
        <p:cxnSp>
          <p:nvCxnSpPr>
            <p:cNvPr id="16700" name="Straight Connector 16699">
              <a:extLst>
                <a:ext uri="{FF2B5EF4-FFF2-40B4-BE49-F238E27FC236}">
                  <a16:creationId xmlns:a16="http://schemas.microsoft.com/office/drawing/2014/main" id="{B3678E2B-AB8E-0154-EC28-5544DB2EEC33}"/>
                </a:ext>
              </a:extLst>
            </p:cNvPr>
            <p:cNvCxnSpPr/>
            <p:nvPr/>
          </p:nvCxnSpPr>
          <p:spPr>
            <a:xfrm>
              <a:off x="5080838" y="3531025"/>
              <a:ext cx="6601828" cy="0"/>
            </a:xfrm>
            <a:prstGeom prst="line">
              <a:avLst/>
            </a:prstGeom>
            <a:noFill/>
            <a:ln w="34925" cap="flat">
              <a:solidFill>
                <a:srgbClr val="FFB900"/>
              </a:solidFill>
              <a:prstDash val="sys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6706" name="TextBox 16705">
              <a:extLst>
                <a:ext uri="{FF2B5EF4-FFF2-40B4-BE49-F238E27FC236}">
                  <a16:creationId xmlns:a16="http://schemas.microsoft.com/office/drawing/2014/main" id="{978D1400-FEBC-5479-9C70-2DC846F96C18}"/>
                </a:ext>
              </a:extLst>
            </p:cNvPr>
            <p:cNvSpPr txBox="1"/>
            <p:nvPr/>
          </p:nvSpPr>
          <p:spPr>
            <a:xfrm>
              <a:off x="11119167" y="3767575"/>
              <a:ext cx="591509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rgbClr val="FFB900">
                  <a:alpha val="40000"/>
                </a:srgbClr>
              </a:outerShdw>
            </a:effectLst>
          </p:spPr>
          <p:txBody>
            <a:bodyPr wrap="none" lIns="0" tIns="0" rIns="0" bIns="0" rtlCol="0" anchor="t">
              <a:spAutoFit/>
            </a:bodyPr>
            <a:lstStyle/>
            <a:p>
              <a:pPr algn="l"/>
              <a:r>
                <a:rPr lang="en-US" sz="2000">
                  <a:solidFill>
                    <a:schemeClr val="accent3"/>
                  </a:solidFill>
                  <a:latin typeface="Comic Sans MS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Valid</a:t>
              </a:r>
            </a:p>
          </p:txBody>
        </p:sp>
        <p:cxnSp>
          <p:nvCxnSpPr>
            <p:cNvPr id="16701" name="Straight Connector 16700">
              <a:extLst>
                <a:ext uri="{FF2B5EF4-FFF2-40B4-BE49-F238E27FC236}">
                  <a16:creationId xmlns:a16="http://schemas.microsoft.com/office/drawing/2014/main" id="{8B0D1467-B0BD-1E44-F59B-BB8D846B75E9}"/>
                </a:ext>
              </a:extLst>
            </p:cNvPr>
            <p:cNvCxnSpPr/>
            <p:nvPr/>
          </p:nvCxnSpPr>
          <p:spPr>
            <a:xfrm>
              <a:off x="5080838" y="4320695"/>
              <a:ext cx="6601828" cy="0"/>
            </a:xfrm>
            <a:prstGeom prst="line">
              <a:avLst/>
            </a:prstGeom>
            <a:noFill/>
            <a:ln w="34925" cap="flat">
              <a:solidFill>
                <a:srgbClr val="FF5C39"/>
              </a:solidFill>
              <a:prstDash val="sysDash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6707" name="TextBox 16706">
              <a:extLst>
                <a:ext uri="{FF2B5EF4-FFF2-40B4-BE49-F238E27FC236}">
                  <a16:creationId xmlns:a16="http://schemas.microsoft.com/office/drawing/2014/main" id="{4B9A9E75-D50B-FC52-6426-5961F35833CB}"/>
                </a:ext>
              </a:extLst>
            </p:cNvPr>
            <p:cNvSpPr txBox="1"/>
            <p:nvPr/>
          </p:nvSpPr>
          <p:spPr>
            <a:xfrm>
              <a:off x="11179095" y="4568346"/>
              <a:ext cx="487313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rgbClr val="FF5C39">
                  <a:alpha val="40000"/>
                </a:srgb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>
                  <a:solidFill>
                    <a:srgbClr val="FF5C39"/>
                  </a:solidFill>
                  <a:latin typeface="Comic Sans MS" panose="030F0902030302020204" pitchFamily="66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Eval</a:t>
              </a:r>
            </a:p>
          </p:txBody>
        </p:sp>
      </p:grpSp>
      <p:grpSp>
        <p:nvGrpSpPr>
          <p:cNvPr id="16601" name="Group 16600">
            <a:extLst>
              <a:ext uri="{FF2B5EF4-FFF2-40B4-BE49-F238E27FC236}">
                <a16:creationId xmlns:a16="http://schemas.microsoft.com/office/drawing/2014/main" id="{93D614E9-6C7A-CDF5-BEE3-B978CECB23D6}"/>
              </a:ext>
            </a:extLst>
          </p:cNvPr>
          <p:cNvGrpSpPr/>
          <p:nvPr/>
        </p:nvGrpSpPr>
        <p:grpSpPr>
          <a:xfrm>
            <a:off x="8619492" y="2152781"/>
            <a:ext cx="2428104" cy="3818295"/>
            <a:chOff x="8619492" y="2152781"/>
            <a:chExt cx="2428104" cy="3818295"/>
          </a:xfrm>
        </p:grpSpPr>
        <p:sp>
          <p:nvSpPr>
            <p:cNvPr id="16631" name="TextBox 16630">
              <a:extLst>
                <a:ext uri="{FF2B5EF4-FFF2-40B4-BE49-F238E27FC236}">
                  <a16:creationId xmlns:a16="http://schemas.microsoft.com/office/drawing/2014/main" id="{0C0A2363-3B24-2B13-E4A3-D0055AD82B2E}"/>
                </a:ext>
              </a:extLst>
            </p:cNvPr>
            <p:cNvSpPr txBox="1"/>
            <p:nvPr/>
          </p:nvSpPr>
          <p:spPr>
            <a:xfrm>
              <a:off x="9111553" y="5355523"/>
              <a:ext cx="1936043" cy="61555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accent2">
                      <a:lumMod val="50000"/>
                    </a:schemeClr>
                  </a:solidFill>
                </a:rPr>
                <a:t>Oracle</a:t>
              </a:r>
              <a:r>
                <a:rPr lang="en-US" sz="2000"/>
                <a:t> and </a:t>
              </a:r>
            </a:p>
            <a:p>
              <a:pPr algn="ctr"/>
              <a:r>
                <a:rPr lang="en-US" sz="2000">
                  <a:solidFill>
                    <a:srgbClr val="FF0000"/>
                  </a:solidFill>
                </a:rPr>
                <a:t>distractor</a:t>
              </a:r>
              <a:r>
                <a:rPr lang="en-US" sz="2000"/>
                <a:t> chunks</a:t>
              </a:r>
            </a:p>
          </p:txBody>
        </p:sp>
        <p:grpSp>
          <p:nvGrpSpPr>
            <p:cNvPr id="16598" name="Group 16597">
              <a:extLst>
                <a:ext uri="{FF2B5EF4-FFF2-40B4-BE49-F238E27FC236}">
                  <a16:creationId xmlns:a16="http://schemas.microsoft.com/office/drawing/2014/main" id="{F1E46969-1DD7-B044-BD5F-EED5DA588A5A}"/>
                </a:ext>
              </a:extLst>
            </p:cNvPr>
            <p:cNvGrpSpPr/>
            <p:nvPr/>
          </p:nvGrpSpPr>
          <p:grpSpPr>
            <a:xfrm>
              <a:off x="8619492" y="2152781"/>
              <a:ext cx="2164919" cy="2843161"/>
              <a:chOff x="8619492" y="2152781"/>
              <a:chExt cx="2164919" cy="2843161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B545FE5-8D99-A07A-C9D7-480C59C3A9C9}"/>
                  </a:ext>
                </a:extLst>
              </p:cNvPr>
              <p:cNvGrpSpPr/>
              <p:nvPr/>
            </p:nvGrpSpPr>
            <p:grpSpPr>
              <a:xfrm>
                <a:off x="8624801" y="2152781"/>
                <a:ext cx="2159610" cy="503759"/>
                <a:chOff x="8624801" y="2152781"/>
                <a:chExt cx="2159610" cy="503759"/>
              </a:xfrm>
            </p:grpSpPr>
            <p:grpSp>
              <p:nvGrpSpPr>
                <p:cNvPr id="16516" name="Group 16515">
                  <a:extLst>
                    <a:ext uri="{FF2B5EF4-FFF2-40B4-BE49-F238E27FC236}">
                      <a16:creationId xmlns:a16="http://schemas.microsoft.com/office/drawing/2014/main" id="{2323FA66-AD1D-E945-336A-629CD4781AD9}"/>
                    </a:ext>
                  </a:extLst>
                </p:cNvPr>
                <p:cNvGrpSpPr/>
                <p:nvPr/>
              </p:nvGrpSpPr>
              <p:grpSpPr>
                <a:xfrm>
                  <a:off x="9094271" y="2152781"/>
                  <a:ext cx="564502" cy="503759"/>
                  <a:chOff x="9061539" y="2387593"/>
                  <a:chExt cx="564502" cy="503759"/>
                </a:xfrm>
              </p:grpSpPr>
              <p:pic>
                <p:nvPicPr>
                  <p:cNvPr id="56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FD0385D0-515B-04E1-99BB-D6999015DF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9061539" y="2387593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8" descr="Check mark Computer Icons Clip art - green tick png download - 2480*2008 - Free Transparent ...">
                    <a:extLst>
                      <a:ext uri="{FF2B5EF4-FFF2-40B4-BE49-F238E27FC236}">
                        <a16:creationId xmlns:a16="http://schemas.microsoft.com/office/drawing/2014/main" id="{022163FF-F3D0-B43A-32FC-9C21EF82B2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5176" y="2542460"/>
                    <a:ext cx="430865" cy="3488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3EC4C9A3-AD9D-AEF0-883B-D5F3A4D7A31A}"/>
                    </a:ext>
                  </a:extLst>
                </p:cNvPr>
                <p:cNvGrpSpPr/>
                <p:nvPr/>
              </p:nvGrpSpPr>
              <p:grpSpPr>
                <a:xfrm>
                  <a:off x="9683225" y="2152781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59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15FE1E64-9A89-7A3D-3973-C0B0D563BB1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398" name="Picture 14" descr="Red Cross mark png 16314454 PNG">
                    <a:extLst>
                      <a:ext uri="{FF2B5EF4-FFF2-40B4-BE49-F238E27FC236}">
                        <a16:creationId xmlns:a16="http://schemas.microsoft.com/office/drawing/2014/main" id="{D5678F93-F6DF-4654-D71E-717066C1BF2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46A1D8DD-9E3A-BDB2-4B8C-8F4F25D29FAA}"/>
                    </a:ext>
                  </a:extLst>
                </p:cNvPr>
                <p:cNvGrpSpPr/>
                <p:nvPr/>
              </p:nvGrpSpPr>
              <p:grpSpPr>
                <a:xfrm>
                  <a:off x="10272179" y="2159265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63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077C2BAD-3906-D6C9-DD77-9A068FDA523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384" name="Picture 14" descr="Red Cross mark png 16314454 PNG">
                    <a:extLst>
                      <a:ext uri="{FF2B5EF4-FFF2-40B4-BE49-F238E27FC236}">
                        <a16:creationId xmlns:a16="http://schemas.microsoft.com/office/drawing/2014/main" id="{5414E80F-33B5-D396-1A0E-0514F509D2B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393" name="Picture 16" descr="Plus Symbol PNG Image - PNG All | PNG All">
                  <a:extLst>
                    <a:ext uri="{FF2B5EF4-FFF2-40B4-BE49-F238E27FC236}">
                      <a16:creationId xmlns:a16="http://schemas.microsoft.com/office/drawing/2014/main" id="{729969C1-35D5-6EEA-FCFB-F225101A59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801" y="2195041"/>
                  <a:ext cx="315952" cy="3189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6FA7A02-AFEB-3E6B-BEC0-B71498A619BF}"/>
                  </a:ext>
                </a:extLst>
              </p:cNvPr>
              <p:cNvGrpSpPr/>
              <p:nvPr/>
            </p:nvGrpSpPr>
            <p:grpSpPr>
              <a:xfrm>
                <a:off x="8624801" y="2941614"/>
                <a:ext cx="2159610" cy="503759"/>
                <a:chOff x="8624801" y="2152781"/>
                <a:chExt cx="2159610" cy="503759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CA7781D2-0CC4-5056-088C-F656F1343AE2}"/>
                    </a:ext>
                  </a:extLst>
                </p:cNvPr>
                <p:cNvGrpSpPr/>
                <p:nvPr/>
              </p:nvGrpSpPr>
              <p:grpSpPr>
                <a:xfrm>
                  <a:off x="9094271" y="2152781"/>
                  <a:ext cx="564502" cy="503759"/>
                  <a:chOff x="9061539" y="2387593"/>
                  <a:chExt cx="564502" cy="503759"/>
                </a:xfrm>
              </p:grpSpPr>
              <p:pic>
                <p:nvPicPr>
                  <p:cNvPr id="32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B4620EBB-0F1F-298E-A94F-6F1A423C12D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9061539" y="2387593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3" name="Picture 8" descr="Check mark Computer Icons Clip art - green tick png download - 2480*2008 - Free Transparent ...">
                    <a:extLst>
                      <a:ext uri="{FF2B5EF4-FFF2-40B4-BE49-F238E27FC236}">
                        <a16:creationId xmlns:a16="http://schemas.microsoft.com/office/drawing/2014/main" id="{356FFCBC-CC24-FE90-9CB0-E36A98F2B98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5176" y="2542460"/>
                    <a:ext cx="430865" cy="3488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221D00A-9143-19EC-7264-2438B06E9295}"/>
                    </a:ext>
                  </a:extLst>
                </p:cNvPr>
                <p:cNvGrpSpPr/>
                <p:nvPr/>
              </p:nvGrpSpPr>
              <p:grpSpPr>
                <a:xfrm>
                  <a:off x="9683225" y="2152781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30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BBE45F50-D527-8F83-C04E-8519520AF1E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1" name="Picture 14" descr="Red Cross mark png 16314454 PNG">
                    <a:extLst>
                      <a:ext uri="{FF2B5EF4-FFF2-40B4-BE49-F238E27FC236}">
                        <a16:creationId xmlns:a16="http://schemas.microsoft.com/office/drawing/2014/main" id="{7F6604F6-8484-C77E-1916-92FA1F86147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7F6E0BD-EA54-8B30-E070-A015C7E79F46}"/>
                    </a:ext>
                  </a:extLst>
                </p:cNvPr>
                <p:cNvGrpSpPr/>
                <p:nvPr/>
              </p:nvGrpSpPr>
              <p:grpSpPr>
                <a:xfrm>
                  <a:off x="10272179" y="2159265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28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ABD3B428-F2CA-30A2-C5DC-590B68FEBF8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9" name="Picture 14" descr="Red Cross mark png 16314454 PNG">
                    <a:extLst>
                      <a:ext uri="{FF2B5EF4-FFF2-40B4-BE49-F238E27FC236}">
                        <a16:creationId xmlns:a16="http://schemas.microsoft.com/office/drawing/2014/main" id="{FED2BEBD-A5C7-FECD-208A-3B7D4A12EE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7" name="Picture 16" descr="Plus Symbol PNG Image - PNG All | PNG All">
                  <a:extLst>
                    <a:ext uri="{FF2B5EF4-FFF2-40B4-BE49-F238E27FC236}">
                      <a16:creationId xmlns:a16="http://schemas.microsoft.com/office/drawing/2014/main" id="{7A3561BB-9644-F15C-5E74-4C262A87D5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801" y="2195041"/>
                  <a:ext cx="315952" cy="3189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16FC3D3-B900-37D7-CC6F-8598B92F1A15}"/>
                  </a:ext>
                </a:extLst>
              </p:cNvPr>
              <p:cNvGrpSpPr/>
              <p:nvPr/>
            </p:nvGrpSpPr>
            <p:grpSpPr>
              <a:xfrm>
                <a:off x="8621038" y="3722481"/>
                <a:ext cx="2159610" cy="503759"/>
                <a:chOff x="8624801" y="2152781"/>
                <a:chExt cx="2159610" cy="503759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0B795340-F2AB-DB5D-4047-0EF4035DA57F}"/>
                    </a:ext>
                  </a:extLst>
                </p:cNvPr>
                <p:cNvGrpSpPr/>
                <p:nvPr/>
              </p:nvGrpSpPr>
              <p:grpSpPr>
                <a:xfrm>
                  <a:off x="9094271" y="2152781"/>
                  <a:ext cx="564502" cy="503759"/>
                  <a:chOff x="9061539" y="2387593"/>
                  <a:chExt cx="564502" cy="503759"/>
                </a:xfrm>
              </p:grpSpPr>
              <p:pic>
                <p:nvPicPr>
                  <p:cNvPr id="52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1C053D98-EE41-BFE3-CCF1-E948AC77AC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9061539" y="2387593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8" descr="Check mark Computer Icons Clip art - green tick png download - 2480*2008 - Free Transparent ...">
                    <a:extLst>
                      <a:ext uri="{FF2B5EF4-FFF2-40B4-BE49-F238E27FC236}">
                        <a16:creationId xmlns:a16="http://schemas.microsoft.com/office/drawing/2014/main" id="{17BBBE8E-5935-2EAA-73D5-FCBB70CA692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5176" y="2542460"/>
                    <a:ext cx="430865" cy="3488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3AB09A06-0281-9E25-9F4F-D1B74DAD0A79}"/>
                    </a:ext>
                  </a:extLst>
                </p:cNvPr>
                <p:cNvGrpSpPr/>
                <p:nvPr/>
              </p:nvGrpSpPr>
              <p:grpSpPr>
                <a:xfrm>
                  <a:off x="9683225" y="2152781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50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96B970AC-7301-8518-A96C-2D097AD7489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1" name="Picture 14" descr="Red Cross mark png 16314454 PNG">
                    <a:extLst>
                      <a:ext uri="{FF2B5EF4-FFF2-40B4-BE49-F238E27FC236}">
                        <a16:creationId xmlns:a16="http://schemas.microsoft.com/office/drawing/2014/main" id="{01E9C1B0-871A-4164-3206-E9E104C87F7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9B9B96A3-4BDE-689F-6187-5CF907625534}"/>
                    </a:ext>
                  </a:extLst>
                </p:cNvPr>
                <p:cNvGrpSpPr/>
                <p:nvPr/>
              </p:nvGrpSpPr>
              <p:grpSpPr>
                <a:xfrm>
                  <a:off x="10272179" y="2159265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48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502BEA33-24B0-A7CD-0BBA-4E0FD2562BC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49" name="Picture 14" descr="Red Cross mark png 16314454 PNG">
                    <a:extLst>
                      <a:ext uri="{FF2B5EF4-FFF2-40B4-BE49-F238E27FC236}">
                        <a16:creationId xmlns:a16="http://schemas.microsoft.com/office/drawing/2014/main" id="{95FCB1AE-B0A2-B6ED-D71D-334D37A4DF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16" descr="Plus Symbol PNG Image - PNG All | PNG All">
                  <a:extLst>
                    <a:ext uri="{FF2B5EF4-FFF2-40B4-BE49-F238E27FC236}">
                      <a16:creationId xmlns:a16="http://schemas.microsoft.com/office/drawing/2014/main" id="{1EFCF254-16A2-2C20-5712-8EF7B38B76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801" y="2195041"/>
                  <a:ext cx="315952" cy="3189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6579" name="Group 16578">
                <a:extLst>
                  <a:ext uri="{FF2B5EF4-FFF2-40B4-BE49-F238E27FC236}">
                    <a16:creationId xmlns:a16="http://schemas.microsoft.com/office/drawing/2014/main" id="{CEB847B4-2698-52AA-DEEE-7655AECEE090}"/>
                  </a:ext>
                </a:extLst>
              </p:cNvPr>
              <p:cNvGrpSpPr/>
              <p:nvPr/>
            </p:nvGrpSpPr>
            <p:grpSpPr>
              <a:xfrm>
                <a:off x="8619492" y="4492183"/>
                <a:ext cx="2159610" cy="503759"/>
                <a:chOff x="8624801" y="2152781"/>
                <a:chExt cx="2159610" cy="503759"/>
              </a:xfrm>
            </p:grpSpPr>
            <p:grpSp>
              <p:nvGrpSpPr>
                <p:cNvPr id="16580" name="Group 16579">
                  <a:extLst>
                    <a:ext uri="{FF2B5EF4-FFF2-40B4-BE49-F238E27FC236}">
                      <a16:creationId xmlns:a16="http://schemas.microsoft.com/office/drawing/2014/main" id="{DF819571-6FAD-29A1-CB7F-602566B4E44B}"/>
                    </a:ext>
                  </a:extLst>
                </p:cNvPr>
                <p:cNvGrpSpPr/>
                <p:nvPr/>
              </p:nvGrpSpPr>
              <p:grpSpPr>
                <a:xfrm>
                  <a:off x="9094271" y="2152781"/>
                  <a:ext cx="564502" cy="503759"/>
                  <a:chOff x="9061539" y="2387593"/>
                  <a:chExt cx="564502" cy="503759"/>
                </a:xfrm>
              </p:grpSpPr>
              <p:pic>
                <p:nvPicPr>
                  <p:cNvPr id="16588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7E459E86-1936-319C-904A-46955736F96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9061539" y="2387593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589" name="Picture 8" descr="Check mark Computer Icons Clip art - green tick png download - 2480*2008 - Free Transparent ...">
                    <a:extLst>
                      <a:ext uri="{FF2B5EF4-FFF2-40B4-BE49-F238E27FC236}">
                        <a16:creationId xmlns:a16="http://schemas.microsoft.com/office/drawing/2014/main" id="{D80AF2A0-6925-A2CD-D468-047DCCC1631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95176" y="2542460"/>
                    <a:ext cx="430865" cy="34889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581" name="Group 16580">
                  <a:extLst>
                    <a:ext uri="{FF2B5EF4-FFF2-40B4-BE49-F238E27FC236}">
                      <a16:creationId xmlns:a16="http://schemas.microsoft.com/office/drawing/2014/main" id="{3D427780-221D-78DF-CA5A-934A197CF097}"/>
                    </a:ext>
                  </a:extLst>
                </p:cNvPr>
                <p:cNvGrpSpPr/>
                <p:nvPr/>
              </p:nvGrpSpPr>
              <p:grpSpPr>
                <a:xfrm>
                  <a:off x="9683225" y="2152781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16586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FF2C62B4-6951-15C0-701D-5D73497C65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587" name="Picture 14" descr="Red Cross mark png 16314454 PNG">
                    <a:extLst>
                      <a:ext uri="{FF2B5EF4-FFF2-40B4-BE49-F238E27FC236}">
                        <a16:creationId xmlns:a16="http://schemas.microsoft.com/office/drawing/2014/main" id="{9EC06BD8-4BB0-2C11-F3D7-17B8D943E71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6582" name="Group 16581">
                  <a:extLst>
                    <a:ext uri="{FF2B5EF4-FFF2-40B4-BE49-F238E27FC236}">
                      <a16:creationId xmlns:a16="http://schemas.microsoft.com/office/drawing/2014/main" id="{913E2739-76E4-9F78-C97D-CA35BF8701FE}"/>
                    </a:ext>
                  </a:extLst>
                </p:cNvPr>
                <p:cNvGrpSpPr/>
                <p:nvPr/>
              </p:nvGrpSpPr>
              <p:grpSpPr>
                <a:xfrm>
                  <a:off x="10272179" y="2159265"/>
                  <a:ext cx="512232" cy="490930"/>
                  <a:chOff x="7816762" y="1335018"/>
                  <a:chExt cx="512232" cy="490930"/>
                </a:xfrm>
              </p:grpSpPr>
              <p:pic>
                <p:nvPicPr>
                  <p:cNvPr id="16584" name="Picture 4" descr="Content, paragraph, paragraph icon, paragraphs, text, text icon icon - Download on Iconfinder">
                    <a:extLst>
                      <a:ext uri="{FF2B5EF4-FFF2-40B4-BE49-F238E27FC236}">
                        <a16:creationId xmlns:a16="http://schemas.microsoft.com/office/drawing/2014/main" id="{81DB4917-F8AD-6485-9225-E19134CD66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556" b="1738"/>
                  <a:stretch/>
                </p:blipFill>
                <p:spPr bwMode="auto">
                  <a:xfrm>
                    <a:off x="7816762" y="1335018"/>
                    <a:ext cx="430865" cy="41667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585" name="Picture 14" descr="Red Cross mark png 16314454 PNG">
                    <a:extLst>
                      <a:ext uri="{FF2B5EF4-FFF2-40B4-BE49-F238E27FC236}">
                        <a16:creationId xmlns:a16="http://schemas.microsoft.com/office/drawing/2014/main" id="{1D6F4930-DC46-7A83-51AA-FE489E3F339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955" t="14173" r="9555" b="10142"/>
                  <a:stretch/>
                </p:blipFill>
                <p:spPr bwMode="auto">
                  <a:xfrm>
                    <a:off x="8032194" y="1543355"/>
                    <a:ext cx="296800" cy="28259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16583" name="Picture 16" descr="Plus Symbol PNG Image - PNG All | PNG All">
                  <a:extLst>
                    <a:ext uri="{FF2B5EF4-FFF2-40B4-BE49-F238E27FC236}">
                      <a16:creationId xmlns:a16="http://schemas.microsoft.com/office/drawing/2014/main" id="{B32A4CEC-7515-FF15-A739-20C34CC75B8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24801" y="2195041"/>
                  <a:ext cx="315952" cy="3189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  <p:grpSp>
        <p:nvGrpSpPr>
          <p:cNvPr id="16600" name="Group 16599">
            <a:extLst>
              <a:ext uri="{FF2B5EF4-FFF2-40B4-BE49-F238E27FC236}">
                <a16:creationId xmlns:a16="http://schemas.microsoft.com/office/drawing/2014/main" id="{13224003-F32E-2334-F78A-B4CB38B08FDB}"/>
              </a:ext>
            </a:extLst>
          </p:cNvPr>
          <p:cNvGrpSpPr/>
          <p:nvPr/>
        </p:nvGrpSpPr>
        <p:grpSpPr>
          <a:xfrm>
            <a:off x="5992765" y="2191288"/>
            <a:ext cx="2658563" cy="3492862"/>
            <a:chOff x="5992765" y="2191288"/>
            <a:chExt cx="2658563" cy="3492862"/>
          </a:xfrm>
        </p:grpSpPr>
        <p:sp>
          <p:nvSpPr>
            <p:cNvPr id="16629" name="TextBox 16628">
              <a:extLst>
                <a:ext uri="{FF2B5EF4-FFF2-40B4-BE49-F238E27FC236}">
                  <a16:creationId xmlns:a16="http://schemas.microsoft.com/office/drawing/2014/main" id="{3B1B3349-3E50-0148-E77B-0650661C8092}"/>
                </a:ext>
              </a:extLst>
            </p:cNvPr>
            <p:cNvSpPr txBox="1"/>
            <p:nvPr/>
          </p:nvSpPr>
          <p:spPr>
            <a:xfrm>
              <a:off x="7711519" y="5355522"/>
              <a:ext cx="939809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srgbClr val="F4364C">
                  <a:alpha val="40000"/>
                </a:srgb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F4364C"/>
                  </a:solidFill>
                </a:rPr>
                <a:t>Answers</a:t>
              </a:r>
            </a:p>
          </p:txBody>
        </p:sp>
        <p:sp>
          <p:nvSpPr>
            <p:cNvPr id="16630" name="TextBox 16629">
              <a:extLst>
                <a:ext uri="{FF2B5EF4-FFF2-40B4-BE49-F238E27FC236}">
                  <a16:creationId xmlns:a16="http://schemas.microsoft.com/office/drawing/2014/main" id="{60494AA1-6DF3-0323-5BD0-E69F70A99FE8}"/>
                </a:ext>
              </a:extLst>
            </p:cNvPr>
            <p:cNvSpPr txBox="1"/>
            <p:nvPr/>
          </p:nvSpPr>
          <p:spPr>
            <a:xfrm>
              <a:off x="6690129" y="5376373"/>
              <a:ext cx="444032" cy="307777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 err="1"/>
                <a:t>CoT</a:t>
              </a:r>
              <a:endParaRPr lang="en-US" sz="2000"/>
            </a:p>
          </p:txBody>
        </p:sp>
        <p:grpSp>
          <p:nvGrpSpPr>
            <p:cNvPr id="16599" name="Group 16598">
              <a:extLst>
                <a:ext uri="{FF2B5EF4-FFF2-40B4-BE49-F238E27FC236}">
                  <a16:creationId xmlns:a16="http://schemas.microsoft.com/office/drawing/2014/main" id="{F9FE9C38-D2B7-4AE6-A33C-7BDD8BBEC59A}"/>
                </a:ext>
              </a:extLst>
            </p:cNvPr>
            <p:cNvGrpSpPr/>
            <p:nvPr/>
          </p:nvGrpSpPr>
          <p:grpSpPr>
            <a:xfrm>
              <a:off x="5992765" y="2191288"/>
              <a:ext cx="2541345" cy="2755492"/>
              <a:chOff x="5992765" y="2191288"/>
              <a:chExt cx="2541345" cy="2755492"/>
            </a:xfrm>
          </p:grpSpPr>
          <p:sp>
            <p:nvSpPr>
              <p:cNvPr id="16695" name="TextBox 16694">
                <a:extLst>
                  <a:ext uri="{FF2B5EF4-FFF2-40B4-BE49-F238E27FC236}">
                    <a16:creationId xmlns:a16="http://schemas.microsoft.com/office/drawing/2014/main" id="{C12FFB00-C931-E74B-66F6-3BD2EB99FDC9}"/>
                  </a:ext>
                </a:extLst>
              </p:cNvPr>
              <p:cNvSpPr txBox="1"/>
              <p:nvPr/>
            </p:nvSpPr>
            <p:spPr>
              <a:xfrm>
                <a:off x="5999677" y="2615753"/>
                <a:ext cx="468077" cy="307777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2000" spc="-50">
                    <a:gradFill>
                      <a:gsLst>
                        <a:gs pos="100000">
                          <a:srgbClr val="0078D4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  <a:cs typeface="Segoe UI Semibold"/>
                  </a:rPr>
                  <a:t>LLM</a:t>
                </a:r>
                <a:endParaRPr lang="en-US" sz="200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16597" name="Group 16596">
                <a:extLst>
                  <a:ext uri="{FF2B5EF4-FFF2-40B4-BE49-F238E27FC236}">
                    <a16:creationId xmlns:a16="http://schemas.microsoft.com/office/drawing/2014/main" id="{1A7C887D-2B96-7FD5-8173-ADFEA172E274}"/>
                  </a:ext>
                </a:extLst>
              </p:cNvPr>
              <p:cNvGrpSpPr/>
              <p:nvPr/>
            </p:nvGrpSpPr>
            <p:grpSpPr>
              <a:xfrm>
                <a:off x="5992765" y="2191288"/>
                <a:ext cx="2541345" cy="2755492"/>
                <a:chOff x="5992765" y="2191288"/>
                <a:chExt cx="2541345" cy="2755492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87A93BD1-8121-251D-BDEB-8BBA76430EA2}"/>
                    </a:ext>
                  </a:extLst>
                </p:cNvPr>
                <p:cNvGrpSpPr/>
                <p:nvPr/>
              </p:nvGrpSpPr>
              <p:grpSpPr>
                <a:xfrm>
                  <a:off x="5998074" y="2191288"/>
                  <a:ext cx="2536036" cy="416090"/>
                  <a:chOff x="5998074" y="2191288"/>
                  <a:chExt cx="2536036" cy="416090"/>
                </a:xfrm>
              </p:grpSpPr>
              <p:pic>
                <p:nvPicPr>
                  <p:cNvPr id="46" name="Picture 45" descr="A red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F27AA47A-C07C-0A80-33A6-6C786F74D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828738" y="2191288"/>
                    <a:ext cx="705372" cy="416090"/>
                  </a:xfrm>
                  <a:prstGeom prst="rect">
                    <a:avLst/>
                  </a:prstGeom>
                </p:spPr>
              </p:pic>
              <p:pic>
                <p:nvPicPr>
                  <p:cNvPr id="16400" name="Picture 16" descr="Plus Symbol PNG Image - PNG All | PNG All">
                    <a:extLst>
                      <a:ext uri="{FF2B5EF4-FFF2-40B4-BE49-F238E27FC236}">
                        <a16:creationId xmlns:a16="http://schemas.microsoft.com/office/drawing/2014/main" id="{4F63D2FC-08B4-4A3E-47CD-3163FEC5283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02091" y="2208149"/>
                    <a:ext cx="315952" cy="3189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6391" name="Group 16390">
                    <a:extLst>
                      <a:ext uri="{FF2B5EF4-FFF2-40B4-BE49-F238E27FC236}">
                        <a16:creationId xmlns:a16="http://schemas.microsoft.com/office/drawing/2014/main" id="{E0235228-8C91-F420-5838-EB9ECC8A539B}"/>
                      </a:ext>
                    </a:extLst>
                  </p:cNvPr>
                  <p:cNvGrpSpPr/>
                  <p:nvPr/>
                </p:nvGrpSpPr>
                <p:grpSpPr>
                  <a:xfrm>
                    <a:off x="6619218" y="2194537"/>
                    <a:ext cx="627017" cy="346127"/>
                    <a:chOff x="5812831" y="3389752"/>
                    <a:chExt cx="627017" cy="346127"/>
                  </a:xfrm>
                </p:grpSpPr>
                <p:sp>
                  <p:nvSpPr>
                    <p:cNvPr id="16389" name="Rounded Rectangle 16388">
                      <a:extLst>
                        <a:ext uri="{FF2B5EF4-FFF2-40B4-BE49-F238E27FC236}">
                          <a16:creationId xmlns:a16="http://schemas.microsoft.com/office/drawing/2014/main" id="{0C7DFE47-D602-2007-7452-5AFD2959A1A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12831" y="3389752"/>
                      <a:ext cx="627017" cy="34612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53975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bg1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6387" name="TextBox 16386">
                      <a:extLst>
                        <a:ext uri="{FF2B5EF4-FFF2-40B4-BE49-F238E27FC236}">
                          <a16:creationId xmlns:a16="http://schemas.microsoft.com/office/drawing/2014/main" id="{6DD28372-FA28-3424-0DF2-A66730C55D5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3742" y="3395821"/>
                      <a:ext cx="44403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2000" err="1"/>
                        <a:t>CoT</a:t>
                      </a:r>
                      <a:endParaRPr lang="en-US" sz="2000"/>
                    </a:p>
                  </p:txBody>
                </p:sp>
              </p:grpSp>
              <p:sp>
                <p:nvSpPr>
                  <p:cNvPr id="16399" name="Right Arrow 16398">
                    <a:extLst>
                      <a:ext uri="{FF2B5EF4-FFF2-40B4-BE49-F238E27FC236}">
                        <a16:creationId xmlns:a16="http://schemas.microsoft.com/office/drawing/2014/main" id="{0ED8107D-E63A-B48B-3E5F-A43FF5F004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8074" y="2284472"/>
                    <a:ext cx="409941" cy="166255"/>
                  </a:xfrm>
                  <a:prstGeom prst="rightArrow">
                    <a:avLst/>
                  </a:prstGeom>
                  <a:solidFill>
                    <a:srgbClr val="FFCCFF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err="1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0DA5AEE2-A46C-E2E9-3E3C-B9E08D793201}"/>
                    </a:ext>
                  </a:extLst>
                </p:cNvPr>
                <p:cNvGrpSpPr/>
                <p:nvPr/>
              </p:nvGrpSpPr>
              <p:grpSpPr>
                <a:xfrm>
                  <a:off x="5998074" y="2980121"/>
                  <a:ext cx="2536036" cy="416090"/>
                  <a:chOff x="5998074" y="2191288"/>
                  <a:chExt cx="2536036" cy="416090"/>
                </a:xfrm>
              </p:grpSpPr>
              <p:pic>
                <p:nvPicPr>
                  <p:cNvPr id="36" name="Picture 35" descr="A red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075E77F2-1D6E-46C1-4ABC-CD6C02EFF5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828738" y="2191288"/>
                    <a:ext cx="705372" cy="416090"/>
                  </a:xfrm>
                  <a:prstGeom prst="rect">
                    <a:avLst/>
                  </a:prstGeom>
                </p:spPr>
              </p:pic>
              <p:pic>
                <p:nvPicPr>
                  <p:cNvPr id="37" name="Picture 16" descr="Plus Symbol PNG Image - PNG All | PNG All">
                    <a:extLst>
                      <a:ext uri="{FF2B5EF4-FFF2-40B4-BE49-F238E27FC236}">
                        <a16:creationId xmlns:a16="http://schemas.microsoft.com/office/drawing/2014/main" id="{B32CB9F8-5F47-06D9-F834-393AE68FD48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02091" y="2208149"/>
                    <a:ext cx="315952" cy="3189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F018D8A8-555C-2386-54B1-EE38863C0085}"/>
                      </a:ext>
                    </a:extLst>
                  </p:cNvPr>
                  <p:cNvGrpSpPr/>
                  <p:nvPr/>
                </p:nvGrpSpPr>
                <p:grpSpPr>
                  <a:xfrm>
                    <a:off x="6619218" y="2194537"/>
                    <a:ext cx="627017" cy="346127"/>
                    <a:chOff x="5812831" y="3389752"/>
                    <a:chExt cx="627017" cy="346127"/>
                  </a:xfrm>
                </p:grpSpPr>
                <p:sp>
                  <p:nvSpPr>
                    <p:cNvPr id="40" name="Rounded Rectangle 39">
                      <a:extLst>
                        <a:ext uri="{FF2B5EF4-FFF2-40B4-BE49-F238E27FC236}">
                          <a16:creationId xmlns:a16="http://schemas.microsoft.com/office/drawing/2014/main" id="{B78D5C04-6FDB-B583-6972-9C0EB80AFEF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12831" y="3389752"/>
                      <a:ext cx="627017" cy="34612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53975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bg1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41" name="TextBox 40">
                      <a:extLst>
                        <a:ext uri="{FF2B5EF4-FFF2-40B4-BE49-F238E27FC236}">
                          <a16:creationId xmlns:a16="http://schemas.microsoft.com/office/drawing/2014/main" id="{C261C1F5-8995-3D7E-1936-C2D738A488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3742" y="3395821"/>
                      <a:ext cx="44403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2000" err="1"/>
                        <a:t>CoT</a:t>
                      </a:r>
                      <a:endParaRPr lang="en-US" sz="2000"/>
                    </a:p>
                  </p:txBody>
                </p:sp>
              </p:grpSp>
              <p:sp>
                <p:nvSpPr>
                  <p:cNvPr id="39" name="Right Arrow 38">
                    <a:extLst>
                      <a:ext uri="{FF2B5EF4-FFF2-40B4-BE49-F238E27FC236}">
                        <a16:creationId xmlns:a16="http://schemas.microsoft.com/office/drawing/2014/main" id="{E1F018AB-63E4-A681-39E6-67662782AF2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8074" y="2284472"/>
                    <a:ext cx="409941" cy="166255"/>
                  </a:xfrm>
                  <a:prstGeom prst="rightArrow">
                    <a:avLst/>
                  </a:prstGeom>
                  <a:solidFill>
                    <a:srgbClr val="FFCCFF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err="1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EAE939AD-EC42-D0F2-1496-B1E4CDBEA47E}"/>
                    </a:ext>
                  </a:extLst>
                </p:cNvPr>
                <p:cNvGrpSpPr/>
                <p:nvPr/>
              </p:nvGrpSpPr>
              <p:grpSpPr>
                <a:xfrm>
                  <a:off x="5994311" y="3760988"/>
                  <a:ext cx="2536036" cy="416090"/>
                  <a:chOff x="5998074" y="2191288"/>
                  <a:chExt cx="2536036" cy="416090"/>
                </a:xfrm>
              </p:grpSpPr>
              <p:pic>
                <p:nvPicPr>
                  <p:cNvPr id="55" name="Picture 54" descr="A red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8C8F7411-3B46-F684-6225-1E7CB97972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828738" y="2191288"/>
                    <a:ext cx="705372" cy="416090"/>
                  </a:xfrm>
                  <a:prstGeom prst="rect">
                    <a:avLst/>
                  </a:prstGeom>
                </p:spPr>
              </p:pic>
              <p:pic>
                <p:nvPicPr>
                  <p:cNvPr id="58" name="Picture 16" descr="Plus Symbol PNG Image - PNG All | PNG All">
                    <a:extLst>
                      <a:ext uri="{FF2B5EF4-FFF2-40B4-BE49-F238E27FC236}">
                        <a16:creationId xmlns:a16="http://schemas.microsoft.com/office/drawing/2014/main" id="{ABD987B5-A29E-094A-A93A-076ED592A05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02091" y="2208149"/>
                    <a:ext cx="315952" cy="3189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706E7516-B175-6AF6-B8E3-94948CC04632}"/>
                      </a:ext>
                    </a:extLst>
                  </p:cNvPr>
                  <p:cNvGrpSpPr/>
                  <p:nvPr/>
                </p:nvGrpSpPr>
                <p:grpSpPr>
                  <a:xfrm>
                    <a:off x="6619218" y="2194537"/>
                    <a:ext cx="627017" cy="346127"/>
                    <a:chOff x="5812831" y="3389752"/>
                    <a:chExt cx="627017" cy="346127"/>
                  </a:xfrm>
                </p:grpSpPr>
                <p:sp>
                  <p:nvSpPr>
                    <p:cNvPr id="16577" name="Rounded Rectangle 16576">
                      <a:extLst>
                        <a:ext uri="{FF2B5EF4-FFF2-40B4-BE49-F238E27FC236}">
                          <a16:creationId xmlns:a16="http://schemas.microsoft.com/office/drawing/2014/main" id="{14ACE6B6-34A4-E8D8-2F2F-547AEC647FB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12831" y="3389752"/>
                      <a:ext cx="627017" cy="34612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53975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bg1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6578" name="TextBox 16577">
                      <a:extLst>
                        <a:ext uri="{FF2B5EF4-FFF2-40B4-BE49-F238E27FC236}">
                          <a16:creationId xmlns:a16="http://schemas.microsoft.com/office/drawing/2014/main" id="{18102CDB-D3DC-C1F1-2B2F-B48D5BCD51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3742" y="3395821"/>
                      <a:ext cx="44403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2000" err="1"/>
                        <a:t>CoT</a:t>
                      </a:r>
                      <a:endParaRPr lang="en-US" sz="2000"/>
                    </a:p>
                  </p:txBody>
                </p:sp>
              </p:grpSp>
              <p:sp>
                <p:nvSpPr>
                  <p:cNvPr id="16576" name="Right Arrow 16575">
                    <a:extLst>
                      <a:ext uri="{FF2B5EF4-FFF2-40B4-BE49-F238E27FC236}">
                        <a16:creationId xmlns:a16="http://schemas.microsoft.com/office/drawing/2014/main" id="{227EFB76-FE64-962E-0E38-BEE01422CC3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8074" y="2284472"/>
                    <a:ext cx="409941" cy="166255"/>
                  </a:xfrm>
                  <a:prstGeom prst="rightArrow">
                    <a:avLst/>
                  </a:prstGeom>
                  <a:solidFill>
                    <a:srgbClr val="FFCCFF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err="1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16590" name="Group 16589">
                  <a:extLst>
                    <a:ext uri="{FF2B5EF4-FFF2-40B4-BE49-F238E27FC236}">
                      <a16:creationId xmlns:a16="http://schemas.microsoft.com/office/drawing/2014/main" id="{FD4CC9BA-76FE-B00C-D01C-91DD724EA42A}"/>
                    </a:ext>
                  </a:extLst>
                </p:cNvPr>
                <p:cNvGrpSpPr/>
                <p:nvPr/>
              </p:nvGrpSpPr>
              <p:grpSpPr>
                <a:xfrm>
                  <a:off x="5992765" y="4530690"/>
                  <a:ext cx="2536036" cy="416090"/>
                  <a:chOff x="5998074" y="2191288"/>
                  <a:chExt cx="2536036" cy="416090"/>
                </a:xfrm>
              </p:grpSpPr>
              <p:pic>
                <p:nvPicPr>
                  <p:cNvPr id="16591" name="Picture 16590" descr="A red and black logo&#10;&#10;Description automatically generated">
                    <a:extLst>
                      <a:ext uri="{FF2B5EF4-FFF2-40B4-BE49-F238E27FC236}">
                        <a16:creationId xmlns:a16="http://schemas.microsoft.com/office/drawing/2014/main" id="{0446DB22-9C60-9E7B-0C2A-374F4C4FD0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7828738" y="2191288"/>
                    <a:ext cx="705372" cy="416090"/>
                  </a:xfrm>
                  <a:prstGeom prst="rect">
                    <a:avLst/>
                  </a:prstGeom>
                </p:spPr>
              </p:pic>
              <p:pic>
                <p:nvPicPr>
                  <p:cNvPr id="16592" name="Picture 16" descr="Plus Symbol PNG Image - PNG All | PNG All">
                    <a:extLst>
                      <a:ext uri="{FF2B5EF4-FFF2-40B4-BE49-F238E27FC236}">
                        <a16:creationId xmlns:a16="http://schemas.microsoft.com/office/drawing/2014/main" id="{EC3E06C0-3127-CE78-7243-F512AD8350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02091" y="2208149"/>
                    <a:ext cx="315952" cy="31890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6593" name="Group 16592">
                    <a:extLst>
                      <a:ext uri="{FF2B5EF4-FFF2-40B4-BE49-F238E27FC236}">
                        <a16:creationId xmlns:a16="http://schemas.microsoft.com/office/drawing/2014/main" id="{21FE6DEE-1F05-4D5E-807C-AFEEB96C77F6}"/>
                      </a:ext>
                    </a:extLst>
                  </p:cNvPr>
                  <p:cNvGrpSpPr/>
                  <p:nvPr/>
                </p:nvGrpSpPr>
                <p:grpSpPr>
                  <a:xfrm>
                    <a:off x="6619218" y="2194537"/>
                    <a:ext cx="627017" cy="346127"/>
                    <a:chOff x="5812831" y="3389752"/>
                    <a:chExt cx="627017" cy="346127"/>
                  </a:xfrm>
                </p:grpSpPr>
                <p:sp>
                  <p:nvSpPr>
                    <p:cNvPr id="16595" name="Rounded Rectangle 16594">
                      <a:extLst>
                        <a:ext uri="{FF2B5EF4-FFF2-40B4-BE49-F238E27FC236}">
                          <a16:creationId xmlns:a16="http://schemas.microsoft.com/office/drawing/2014/main" id="{4FBCD6C5-655A-3C2B-B4AF-EBF09ECED2A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812831" y="3389752"/>
                      <a:ext cx="627017" cy="346127"/>
                    </a:xfrm>
                    <a:prstGeom prst="roundRect">
                      <a:avLst/>
                    </a:prstGeom>
                    <a:solidFill>
                      <a:schemeClr val="bg1"/>
                    </a:solidFill>
                    <a:ln w="53975">
                      <a:solidFill>
                        <a:schemeClr val="tx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000">
                        <a:solidFill>
                          <a:schemeClr val="bg1"/>
                        </a:soli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6596" name="TextBox 16595">
                      <a:extLst>
                        <a:ext uri="{FF2B5EF4-FFF2-40B4-BE49-F238E27FC236}">
                          <a16:creationId xmlns:a16="http://schemas.microsoft.com/office/drawing/2014/main" id="{5170D5F1-6251-9CC4-C201-7DC4DC6DF88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83742" y="3395821"/>
                      <a:ext cx="44403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algn="l"/>
                      <a:r>
                        <a:rPr lang="en-US" sz="2000" err="1"/>
                        <a:t>CoT</a:t>
                      </a:r>
                      <a:endParaRPr lang="en-US" sz="2000"/>
                    </a:p>
                  </p:txBody>
                </p:sp>
              </p:grpSp>
              <p:sp>
                <p:nvSpPr>
                  <p:cNvPr id="16594" name="Right Arrow 16593">
                    <a:extLst>
                      <a:ext uri="{FF2B5EF4-FFF2-40B4-BE49-F238E27FC236}">
                        <a16:creationId xmlns:a16="http://schemas.microsoft.com/office/drawing/2014/main" id="{0D1DE74A-3C97-D0D8-B383-1ACFE47B1FD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998074" y="2284472"/>
                    <a:ext cx="409941" cy="166255"/>
                  </a:xfrm>
                  <a:prstGeom prst="rightArrow">
                    <a:avLst/>
                  </a:prstGeom>
                  <a:solidFill>
                    <a:srgbClr val="FFCCFF"/>
                  </a:solidFill>
                  <a:ln w="12700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2000" err="1">
                      <a:solidFill>
                        <a:schemeClr val="bg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0421498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6" name="Title 16505">
            <a:extLst>
              <a:ext uri="{FF2B5EF4-FFF2-40B4-BE49-F238E27FC236}">
                <a16:creationId xmlns:a16="http://schemas.microsoft.com/office/drawing/2014/main" id="{BFD793EF-0A95-882B-CBD1-40213C1F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r>
              <a:rPr lang="en-US" sz="4000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B8B64C-120C-9D59-81F9-CF181CF9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98636" y="1543944"/>
            <a:ext cx="3481388" cy="141577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3200" b="0" i="0" u="none" strike="noStrike" kern="1200" cap="none" spc="-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cs typeface="Segoe UI Semibold"/>
              </a:rPr>
              <a:t>Base</a:t>
            </a:r>
          </a:p>
          <a:p>
            <a:pPr algn="ctr"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3200" b="0" i="0" u="none" strike="noStrike" kern="1200" cap="none" spc="-5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cs typeface="Segoe UI Semibold"/>
              </a:rPr>
              <a:t>Llama 2 7B Chat</a:t>
            </a:r>
            <a:endParaRPr lang="en-US" sz="3200" spc="-50">
              <a:solidFill>
                <a:schemeClr val="tx1"/>
              </a:solidFill>
              <a:latin typeface="+mj-lt"/>
              <a:cs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3BE76F-4584-B17A-6B24-3169BC7A7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859654" y="1521963"/>
            <a:ext cx="3481388" cy="141577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742">
              <a:spcBef>
                <a:spcPct val="0"/>
              </a:spcBef>
              <a:spcAft>
                <a:spcPts val="1200"/>
              </a:spcAft>
            </a:pPr>
            <a:r>
              <a:rPr lang="en-US" sz="32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Fine-tuned</a:t>
            </a:r>
          </a:p>
          <a:p>
            <a:pPr algn="ctr" defTabSz="932742">
              <a:spcBef>
                <a:spcPct val="0"/>
              </a:spcBef>
              <a:spcAft>
                <a:spcPts val="1200"/>
              </a:spcAft>
            </a:pPr>
            <a:r>
              <a:rPr lang="en-US" sz="32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Llama 2 7B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A10021-C7F2-E774-0B6D-B97D40881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9567" y="4731844"/>
            <a:ext cx="3268120" cy="769441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3200" b="0" i="0" u="none" strike="noStrike" kern="1200" cap="none" spc="-50" normalizeH="0" baseline="0" noProof="0" err="1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 Semibold"/>
              </a:rPr>
              <a:t>Groundedness</a:t>
            </a:r>
            <a:endParaRPr kumimoji="0" lang="en-US" sz="3200" b="0" i="0" u="none" strike="noStrike" kern="1200" cap="none" spc="-50" normalizeH="0" baseline="0" noProof="0">
              <a:ln>
                <a:noFill/>
              </a:ln>
              <a:gradFill>
                <a:gsLst>
                  <a:gs pos="100000">
                    <a:srgbClr val="0078D4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9AE981-854E-6427-E283-CC00EB41D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6818" y="3134969"/>
            <a:ext cx="3268120" cy="1231106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32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 Semibold"/>
              </a:rPr>
              <a:t>Similarity</a:t>
            </a:r>
          </a:p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lang="en-US" sz="2000" i="1" spc="-50">
                <a:solidFill>
                  <a:schemeClr val="tx1"/>
                </a:solidFill>
                <a:latin typeface="Segoe UI Semibold"/>
                <a:cs typeface="Segoe UI Semibold"/>
              </a:rPr>
              <a:t>To Llama 3 70B</a:t>
            </a:r>
            <a:endParaRPr lang="en-US" sz="2000" i="1" spc="-50">
              <a:solidFill>
                <a:schemeClr val="tx1"/>
              </a:solidFill>
              <a:latin typeface="+mj-lt"/>
              <a:cs typeface="Segoe UI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289AC-97E6-5746-31B4-B4BEDC82ACB2}"/>
              </a:ext>
            </a:extLst>
          </p:cNvPr>
          <p:cNvSpPr txBox="1"/>
          <p:nvPr/>
        </p:nvSpPr>
        <p:spPr>
          <a:xfrm>
            <a:off x="8675924" y="3180368"/>
            <a:ext cx="2419412" cy="830997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742">
              <a:spcBef>
                <a:spcPct val="0"/>
              </a:spcBef>
              <a:spcAft>
                <a:spcPts val="1200"/>
              </a:spcAft>
              <a:defRPr sz="32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>
                <a:solidFill>
                  <a:schemeClr val="tx1"/>
                </a:solidFill>
                <a:latin typeface="+mn-lt"/>
                <a:cs typeface="+mn-cs"/>
              </a:rPr>
              <a:t>4.76</a:t>
            </a:r>
            <a:r>
              <a:rPr lang="en-US" sz="3600"/>
              <a:t> (1.7x)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A4C7E8-0BF3-0645-3A94-68B0C7005658}"/>
              </a:ext>
            </a:extLst>
          </p:cNvPr>
          <p:cNvSpPr txBox="1"/>
          <p:nvPr/>
        </p:nvSpPr>
        <p:spPr>
          <a:xfrm>
            <a:off x="8675924" y="4701067"/>
            <a:ext cx="2419412" cy="830997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742">
              <a:spcBef>
                <a:spcPct val="0"/>
              </a:spcBef>
              <a:spcAft>
                <a:spcPts val="1200"/>
              </a:spcAft>
              <a:defRPr sz="32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3600">
                <a:solidFill>
                  <a:schemeClr val="tx1"/>
                </a:solidFill>
                <a:latin typeface="+mn-lt"/>
                <a:cs typeface="+mn-cs"/>
              </a:rPr>
              <a:t>3.16</a:t>
            </a:r>
            <a:r>
              <a:rPr lang="en-US" sz="3600"/>
              <a:t> (1.15x)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4A05F1-C5DC-E4C7-59E8-E9F02AC4921D}"/>
              </a:ext>
            </a:extLst>
          </p:cNvPr>
          <p:cNvSpPr txBox="1"/>
          <p:nvPr/>
        </p:nvSpPr>
        <p:spPr>
          <a:xfrm>
            <a:off x="5600868" y="3242691"/>
            <a:ext cx="84478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/>
              <a:t>2.73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77C2A5-779E-9122-DED9-264B54AD1715}"/>
              </a:ext>
            </a:extLst>
          </p:cNvPr>
          <p:cNvSpPr txBox="1"/>
          <p:nvPr/>
        </p:nvSpPr>
        <p:spPr>
          <a:xfrm>
            <a:off x="5616939" y="4800982"/>
            <a:ext cx="8447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/>
              <a:t>2.74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E3458-7C43-EC5D-D109-94869E278765}"/>
              </a:ext>
            </a:extLst>
          </p:cNvPr>
          <p:cNvSpPr txBox="1"/>
          <p:nvPr/>
        </p:nvSpPr>
        <p:spPr>
          <a:xfrm>
            <a:off x="8864009" y="6180598"/>
            <a:ext cx="309219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i="1">
                <a:solidFill>
                  <a:schemeClr val="bg1">
                    <a:lumMod val="50000"/>
                  </a:schemeClr>
                </a:solidFill>
              </a:rPr>
              <a:t>Scores on a scale of 1-5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3C838FC-7B61-2FC7-F568-F24DA2DDC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9567" y="4403414"/>
            <a:ext cx="10421475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1B8CEE4-FEC7-C957-8DE2-981F1D67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91581" y="1550765"/>
            <a:ext cx="0" cy="3772602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9DB1BA-E15B-0715-8914-6A2E92341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33985" y="1550765"/>
            <a:ext cx="0" cy="3772602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0C7447E-0EC5-07DB-92EE-EE45162C4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9567" y="2959716"/>
            <a:ext cx="10421475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349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7.40741E-7 L -2.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-1.48148E-6 L 2.08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5E-6 -4.81481E-6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95833E-6 7.40741E-7 L -3.958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3.7037E-7 L -4.375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2.59259E-6 L -2.5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2.59259E-6 L -2.5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75E-6 -1.48148E-6 L -4.375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23412-77EB-37E4-4D57-1CE0137F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Inferencing Costs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80756B-689F-3FB5-FAB7-30DE6565A2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2062103"/>
          </a:xfrm>
        </p:spPr>
        <p:txBody>
          <a:bodyPr/>
          <a:lstStyle/>
          <a:p>
            <a:r>
              <a:rPr lang="en-US"/>
              <a:t>Llama 2 7B Fine Tuned</a:t>
            </a:r>
          </a:p>
          <a:p>
            <a:endParaRPr lang="en-US"/>
          </a:p>
          <a:p>
            <a:r>
              <a:rPr lang="en-US" sz="2000"/>
              <a:t>tokens</a:t>
            </a:r>
            <a:endParaRPr lang="en-US"/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1518DC8-E93C-8888-FD30-63D9022FF2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430887"/>
          </a:xfrm>
        </p:spPr>
        <p:txBody>
          <a:bodyPr/>
          <a:lstStyle/>
          <a:p>
            <a:r>
              <a:rPr lang="en-US"/>
              <a:t>Llama 3 70B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58433-3A02-B317-2C50-174673142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64" r="49350"/>
          <a:stretch/>
        </p:blipFill>
        <p:spPr>
          <a:xfrm>
            <a:off x="6457589" y="2149059"/>
            <a:ext cx="4415003" cy="1086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99813F-3D1D-4AB4-8D97-233BDAA6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89" y="2177411"/>
            <a:ext cx="4248743" cy="2229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7B6836-01A7-6D96-B9A2-7358DB27B1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76" t="21364"/>
          <a:stretch/>
        </p:blipFill>
        <p:spPr>
          <a:xfrm>
            <a:off x="6559046" y="3218659"/>
            <a:ext cx="4595755" cy="1086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200D49-E310-E616-20D8-463C225ECF36}"/>
              </a:ext>
            </a:extLst>
          </p:cNvPr>
          <p:cNvSpPr txBox="1"/>
          <p:nvPr/>
        </p:nvSpPr>
        <p:spPr>
          <a:xfrm>
            <a:off x="2052398" y="5126509"/>
            <a:ext cx="8087204" cy="89255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spcAft>
                <a:spcPts val="1200"/>
              </a:spcAft>
              <a:defRPr sz="40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/>
              <a:t>100x Cheaper for inference costs</a:t>
            </a:r>
          </a:p>
        </p:txBody>
      </p:sp>
    </p:spTree>
    <p:extLst>
      <p:ext uri="{BB962C8B-B14F-4D97-AF65-F5344CB8AC3E}">
        <p14:creationId xmlns:p14="http://schemas.microsoft.com/office/powerpoint/2010/main" val="20582868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D2D7A5-6373-7792-C05E-B987C19C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94785" y="1894072"/>
            <a:ext cx="5311997" cy="3088745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Duration 1.5 hours</a:t>
            </a:r>
          </a:p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Cost $35/hour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4AB6AB-AFFD-BB2C-F04E-D7534BBC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6422111" y="1431758"/>
            <a:ext cx="3043206" cy="89255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 Semibold"/>
              </a:rPr>
              <a:t>Fine tuning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00BB0F-53BF-1B4C-DFC7-D4A6A58C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5217" y="1894072"/>
            <a:ext cx="5311999" cy="3088745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Model: Llama 3 70B</a:t>
            </a:r>
          </a:p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Data points 18K</a:t>
            </a:r>
          </a:p>
          <a:p>
            <a:pPr lvl="0" defTabSz="932742">
              <a:defRPr/>
            </a:pPr>
            <a:r>
              <a:rPr lang="en-US" sz="1800" err="1">
                <a:solidFill>
                  <a:srgbClr val="000000"/>
                </a:solidFill>
              </a:rPr>
              <a:t>Tokens_in</a:t>
            </a:r>
            <a:r>
              <a:rPr lang="en-US" sz="1800">
                <a:solidFill>
                  <a:srgbClr val="000000"/>
                </a:solidFill>
              </a:rPr>
              <a:t> 10M</a:t>
            </a:r>
          </a:p>
          <a:p>
            <a:pPr lvl="0" defTabSz="932742">
              <a:defRPr/>
            </a:pPr>
            <a:r>
              <a:rPr lang="en-US" sz="1800" err="1">
                <a:solidFill>
                  <a:srgbClr val="000000"/>
                </a:solidFill>
              </a:rPr>
              <a:t>Tokens_out</a:t>
            </a:r>
            <a:r>
              <a:rPr lang="en-US" sz="1800">
                <a:solidFill>
                  <a:srgbClr val="000000"/>
                </a:solidFill>
              </a:rPr>
              <a:t> 3.7M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884C5-19FB-A5BA-18C1-8B7D6DCDF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2542" y="1431758"/>
            <a:ext cx="4787110" cy="89255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lang="en-US" sz="40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Dataset generation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0EF6B-76C2-E1F7-EBE2-67740A4226F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Cost</a:t>
            </a:r>
          </a:p>
        </p:txBody>
      </p:sp>
      <p:pic>
        <p:nvPicPr>
          <p:cNvPr id="4" name="Picture 3" descr="A close-up of a price&#10;&#10;Description automatically generated">
            <a:extLst>
              <a:ext uri="{FF2B5EF4-FFF2-40B4-BE49-F238E27FC236}">
                <a16:creationId xmlns:a16="http://schemas.microsoft.com/office/drawing/2014/main" id="{770C7153-B9D7-4DFC-278B-8DC2A6F5B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59" y="5120624"/>
            <a:ext cx="9948844" cy="1558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EAC60D-CE5E-AE44-72F4-F2A6114E4A58}"/>
              </a:ext>
            </a:extLst>
          </p:cNvPr>
          <p:cNvSpPr txBox="1"/>
          <p:nvPr/>
        </p:nvSpPr>
        <p:spPr>
          <a:xfrm>
            <a:off x="1719613" y="3795027"/>
            <a:ext cx="3052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800"/>
              <a:t>Total ~ </a:t>
            </a:r>
            <a:r>
              <a:rPr lang="en-US" sz="4800" spc="-50"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$80</a:t>
            </a:r>
            <a:endParaRPr lang="en-US" sz="4000" spc="-50">
              <a:gradFill>
                <a:gsLst>
                  <a:gs pos="0">
                    <a:srgbClr val="FF5C39"/>
                  </a:gs>
                  <a:gs pos="100000">
                    <a:srgbClr val="C03BC4"/>
                  </a:gs>
                </a:gsLst>
                <a:path path="circle">
                  <a:fillToRect l="100000" t="100000"/>
                </a:path>
              </a:gradFill>
              <a:latin typeface="Segoe UI Semibold"/>
              <a:cs typeface="Segoe UI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4C53A-8A85-ED16-5732-53CE16C90704}"/>
              </a:ext>
            </a:extLst>
          </p:cNvPr>
          <p:cNvSpPr txBox="1"/>
          <p:nvPr/>
        </p:nvSpPr>
        <p:spPr>
          <a:xfrm>
            <a:off x="7278899" y="3795027"/>
            <a:ext cx="305282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800"/>
              <a:t>Total ~ </a:t>
            </a:r>
            <a:r>
              <a:rPr lang="en-US" sz="4800" spc="-50"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 Semibold"/>
              </a:rPr>
              <a:t>$50</a:t>
            </a:r>
            <a:endParaRPr lang="en-US" sz="4000" spc="-50">
              <a:gradFill>
                <a:gsLst>
                  <a:gs pos="0">
                    <a:schemeClr val="accent3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668892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-2.29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11111E-6 L -4.583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59259E-6 L 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1.11111E-6 L 4.583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14" grpId="0" animBg="1"/>
      <p:bldP spid="14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00FB1-51DE-5994-C231-AD9CC13A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Insights</a:t>
            </a:r>
          </a:p>
        </p:txBody>
      </p:sp>
    </p:spTree>
    <p:extLst>
      <p:ext uri="{BB962C8B-B14F-4D97-AF65-F5344CB8AC3E}">
        <p14:creationId xmlns:p14="http://schemas.microsoft.com/office/powerpoint/2010/main" val="2556859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F8BB-1ED7-60A6-F643-06277B756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fine-tuning learning rate?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E67BC-835E-43C8-B878-21FF5619C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We fine-tuned a Llama 2 7B completion model</a:t>
            </a: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6AEDFF1D-C187-1819-ADD0-C4D6BAC852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6" t="8817" r="20865" b="52661"/>
          <a:stretch/>
        </p:blipFill>
        <p:spPr>
          <a:xfrm>
            <a:off x="1590730" y="2663889"/>
            <a:ext cx="1399592" cy="1530221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946CAD-C3C9-9D09-AB1B-1B063EC8E864}"/>
              </a:ext>
            </a:extLst>
          </p:cNvPr>
          <p:cNvSpPr txBox="1"/>
          <p:nvPr/>
        </p:nvSpPr>
        <p:spPr>
          <a:xfrm>
            <a:off x="1590730" y="4270750"/>
            <a:ext cx="132408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/>
              <a:t>Completion</a:t>
            </a:r>
          </a:p>
          <a:p>
            <a:pPr algn="ctr"/>
            <a:r>
              <a:rPr lang="en-US" sz="2000"/>
              <a:t>base model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E6BC86F4-B8E0-425C-EC84-551D9072DA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6" t="8817" r="20865" b="52661"/>
          <a:stretch/>
        </p:blipFill>
        <p:spPr>
          <a:xfrm>
            <a:off x="5611100" y="2663889"/>
            <a:ext cx="1399592" cy="1530221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ADBEE0-8131-1237-37E9-A7494EC51B04}"/>
              </a:ext>
            </a:extLst>
          </p:cNvPr>
          <p:cNvSpPr txBox="1"/>
          <p:nvPr/>
        </p:nvSpPr>
        <p:spPr>
          <a:xfrm>
            <a:off x="5452404" y="4270750"/>
            <a:ext cx="164147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/>
              <a:t>Instruct model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C39E115D-6E24-E4CB-53CC-FEB8DCB34C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586" t="8817" r="20865" b="52661"/>
          <a:stretch/>
        </p:blipFill>
        <p:spPr>
          <a:xfrm>
            <a:off x="9555962" y="2663889"/>
            <a:ext cx="1399592" cy="1530221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1CF91C-252D-D32B-217C-BD912AF3612C}"/>
              </a:ext>
            </a:extLst>
          </p:cNvPr>
          <p:cNvSpPr txBox="1"/>
          <p:nvPr/>
        </p:nvSpPr>
        <p:spPr>
          <a:xfrm>
            <a:off x="9600849" y="4270750"/>
            <a:ext cx="123431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/>
              <a:t>Fine-tuned</a:t>
            </a:r>
          </a:p>
          <a:p>
            <a:pPr algn="ctr"/>
            <a:r>
              <a:rPr lang="en-US" sz="2000"/>
              <a:t>model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20E536E-665F-FAA4-539E-0203C250BF6C}"/>
              </a:ext>
            </a:extLst>
          </p:cNvPr>
          <p:cNvCxnSpPr/>
          <p:nvPr/>
        </p:nvCxnSpPr>
        <p:spPr>
          <a:xfrm>
            <a:off x="3326224" y="3498980"/>
            <a:ext cx="1940767" cy="0"/>
          </a:xfrm>
          <a:prstGeom prst="straightConnector1">
            <a:avLst/>
          </a:prstGeom>
          <a:ln w="635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A215504-6521-CBDA-8833-1653DC1BA14B}"/>
              </a:ext>
            </a:extLst>
          </p:cNvPr>
          <p:cNvSpPr txBox="1"/>
          <p:nvPr/>
        </p:nvSpPr>
        <p:spPr>
          <a:xfrm>
            <a:off x="3809382" y="3927578"/>
            <a:ext cx="10900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/>
              <a:t>LR 0.0002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A22858-7448-E446-195B-F8FBA06380CB}"/>
              </a:ext>
            </a:extLst>
          </p:cNvPr>
          <p:cNvSpPr txBox="1"/>
          <p:nvPr/>
        </p:nvSpPr>
        <p:spPr>
          <a:xfrm>
            <a:off x="7861978" y="3832277"/>
            <a:ext cx="12279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C03BC4"/>
                </a:solidFill>
              </a:rPr>
              <a:t>LR 0.00002</a:t>
            </a:r>
          </a:p>
          <a:p>
            <a:pPr algn="ctr"/>
            <a:r>
              <a:rPr lang="en-US" sz="2000">
                <a:solidFill>
                  <a:srgbClr val="C03BC4"/>
                </a:solidFill>
              </a:rPr>
              <a:t>Dataset 5k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62B3811-42B3-66A6-CAA9-83FAF9E4F269}"/>
              </a:ext>
            </a:extLst>
          </p:cNvPr>
          <p:cNvCxnSpPr/>
          <p:nvPr/>
        </p:nvCxnSpPr>
        <p:spPr>
          <a:xfrm>
            <a:off x="7455276" y="3474099"/>
            <a:ext cx="1940767" cy="0"/>
          </a:xfrm>
          <a:prstGeom prst="straightConnector1">
            <a:avLst/>
          </a:prstGeom>
          <a:ln w="63500" cap="flat" cmpd="sng" algn="ctr">
            <a:solidFill>
              <a:srgbClr val="C03BC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0C56117-FE27-3926-3E0A-C995B784D4DD}"/>
              </a:ext>
            </a:extLst>
          </p:cNvPr>
          <p:cNvSpPr txBox="1"/>
          <p:nvPr/>
        </p:nvSpPr>
        <p:spPr>
          <a:xfrm>
            <a:off x="5672570" y="5961942"/>
            <a:ext cx="13304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LR 0.0002</a:t>
            </a:r>
          </a:p>
          <a:p>
            <a:pPr algn="ctr"/>
            <a:r>
              <a:rPr lang="en-US" sz="2000">
                <a:solidFill>
                  <a:schemeClr val="accent2">
                    <a:lumMod val="50000"/>
                  </a:schemeClr>
                </a:solidFill>
              </a:rPr>
              <a:t>Dataset 20k</a:t>
            </a: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2FE7C736-BE1D-6D9C-E67D-A05345AD2F87}"/>
              </a:ext>
            </a:extLst>
          </p:cNvPr>
          <p:cNvSpPr/>
          <p:nvPr/>
        </p:nvSpPr>
        <p:spPr bwMode="auto">
          <a:xfrm>
            <a:off x="2280456" y="5131838"/>
            <a:ext cx="7931021" cy="615552"/>
          </a:xfrm>
          <a:custGeom>
            <a:avLst/>
            <a:gdLst>
              <a:gd name="connsiteX0" fmla="*/ 0 w 8677469"/>
              <a:gd name="connsiteY0" fmla="*/ 55984 h 1511559"/>
              <a:gd name="connsiteX1" fmla="*/ 0 w 8677469"/>
              <a:gd name="connsiteY1" fmla="*/ 1511559 h 1511559"/>
              <a:gd name="connsiteX2" fmla="*/ 8677469 w 8677469"/>
              <a:gd name="connsiteY2" fmla="*/ 1511559 h 1511559"/>
              <a:gd name="connsiteX3" fmla="*/ 8677469 w 8677469"/>
              <a:gd name="connsiteY3" fmla="*/ 0 h 151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77469" h="1511559">
                <a:moveTo>
                  <a:pt x="0" y="55984"/>
                </a:moveTo>
                <a:lnTo>
                  <a:pt x="0" y="1511559"/>
                </a:lnTo>
                <a:lnTo>
                  <a:pt x="8677469" y="1511559"/>
                </a:lnTo>
                <a:lnTo>
                  <a:pt x="8677469" y="0"/>
                </a:lnTo>
              </a:path>
            </a:pathLst>
          </a:custGeom>
          <a:ln w="53975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A1F6E4-9C86-49AE-71D2-CD70BC667AEC}"/>
              </a:ext>
            </a:extLst>
          </p:cNvPr>
          <p:cNvSpPr txBox="1"/>
          <p:nvPr/>
        </p:nvSpPr>
        <p:spPr>
          <a:xfrm>
            <a:off x="7430120" y="6125061"/>
            <a:ext cx="12279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F4364C"/>
                </a:solidFill>
              </a:rPr>
              <a:t>LR 0.00002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728D498-2A29-7BD8-6642-0933625DF2B3}"/>
              </a:ext>
            </a:extLst>
          </p:cNvPr>
          <p:cNvCxnSpPr>
            <a:cxnSpLocks/>
          </p:cNvCxnSpPr>
          <p:nvPr/>
        </p:nvCxnSpPr>
        <p:spPr>
          <a:xfrm flipV="1">
            <a:off x="7455276" y="6080687"/>
            <a:ext cx="1202744" cy="350711"/>
          </a:xfrm>
          <a:prstGeom prst="line">
            <a:avLst/>
          </a:prstGeom>
          <a:ln w="50800">
            <a:solidFill>
              <a:srgbClr val="FF0000">
                <a:alpha val="50000"/>
              </a:srgbClr>
            </a:solidFill>
            <a:headEnd type="none" w="lg" len="med"/>
            <a:tailEnd type="none" w="lg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840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FF7DD-286B-AD18-8B35-D152530F8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Autofit/>
          </a:bodyPr>
          <a:lstStyle/>
          <a:p>
            <a:r>
              <a:rPr lang="en-US" sz="4000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Anatomy of RAG</a:t>
            </a:r>
          </a:p>
        </p:txBody>
      </p:sp>
      <p:pic>
        <p:nvPicPr>
          <p:cNvPr id="107" name="Picture 106" descr="A black and white logo&#10;&#10;Description automatically generated">
            <a:extLst>
              <a:ext uri="{FF2B5EF4-FFF2-40B4-BE49-F238E27FC236}">
                <a16:creationId xmlns:a16="http://schemas.microsoft.com/office/drawing/2014/main" id="{5C77BA9A-4EC4-0B4E-A0D2-7E3E11BC4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809" b="26307"/>
          <a:stretch/>
        </p:blipFill>
        <p:spPr>
          <a:xfrm>
            <a:off x="0" y="3091977"/>
            <a:ext cx="1122949" cy="1278918"/>
          </a:xfrm>
          <a:prstGeom prst="rect">
            <a:avLst/>
          </a:prstGeom>
          <a:noFill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C67EB87-6656-98E7-A3F7-0202DF867F99}"/>
              </a:ext>
            </a:extLst>
          </p:cNvPr>
          <p:cNvGrpSpPr/>
          <p:nvPr/>
        </p:nvGrpSpPr>
        <p:grpSpPr>
          <a:xfrm>
            <a:off x="1485640" y="3091977"/>
            <a:ext cx="4333462" cy="2426565"/>
            <a:chOff x="1485640" y="3091977"/>
            <a:chExt cx="4333462" cy="2426565"/>
          </a:xfrm>
        </p:grpSpPr>
        <p:pic>
          <p:nvPicPr>
            <p:cNvPr id="5" name="Picture 4" descr="A black and white logo&#10;&#10;Description automatically generated">
              <a:extLst>
                <a:ext uri="{FF2B5EF4-FFF2-40B4-BE49-F238E27FC236}">
                  <a16:creationId xmlns:a16="http://schemas.microsoft.com/office/drawing/2014/main" id="{03790C59-81D2-48AE-E4B4-8A9F9A543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191" r="72249"/>
            <a:stretch/>
          </p:blipFill>
          <p:spPr>
            <a:xfrm>
              <a:off x="1485640" y="3162291"/>
              <a:ext cx="1934819" cy="1735465"/>
            </a:xfrm>
            <a:prstGeom prst="rect">
              <a:avLst/>
            </a:prstGeom>
            <a:noFill/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55B7707-FEB3-8ED7-9C99-9D926706D3BF}"/>
                </a:ext>
              </a:extLst>
            </p:cNvPr>
            <p:cNvGrpSpPr/>
            <p:nvPr/>
          </p:nvGrpSpPr>
          <p:grpSpPr>
            <a:xfrm>
              <a:off x="3280467" y="3091977"/>
              <a:ext cx="2538635" cy="2426565"/>
              <a:chOff x="3280467" y="3091977"/>
              <a:chExt cx="2538635" cy="2426565"/>
            </a:xfrm>
          </p:grpSpPr>
          <p:pic>
            <p:nvPicPr>
              <p:cNvPr id="10" name="Picture 9" descr="A black and white logo&#10;&#10;Description automatically generated">
                <a:extLst>
                  <a:ext uri="{FF2B5EF4-FFF2-40B4-BE49-F238E27FC236}">
                    <a16:creationId xmlns:a16="http://schemas.microsoft.com/office/drawing/2014/main" id="{942997B7-6036-661D-F2AA-C4E0F63C2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871" r="55050" b="23019"/>
              <a:stretch/>
            </p:blipFill>
            <p:spPr>
              <a:xfrm>
                <a:off x="3937292" y="3091977"/>
                <a:ext cx="1881810" cy="1335980"/>
              </a:xfrm>
              <a:prstGeom prst="rect">
                <a:avLst/>
              </a:prstGeom>
              <a:noFill/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51C0E5-BD78-3B4B-BD96-E186E569D828}"/>
                  </a:ext>
                </a:extLst>
              </p:cNvPr>
              <p:cNvSpPr txBox="1"/>
              <p:nvPr/>
            </p:nvSpPr>
            <p:spPr>
              <a:xfrm>
                <a:off x="3280467" y="4841434"/>
                <a:ext cx="202613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4400" spc="-50">
                    <a:gradFill>
                      <a:gsLst>
                        <a:gs pos="100000">
                          <a:srgbClr val="0078D4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  <a:latin typeface="Segoe UI Semibold"/>
                    <a:cs typeface="Segoe UI Semibold"/>
                  </a:rPr>
                  <a:t>Retrieve</a:t>
                </a:r>
                <a:endParaRPr lang="en-US" sz="4400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F0A861-C48F-8E1E-5C8C-C4105C79B5A6}"/>
              </a:ext>
            </a:extLst>
          </p:cNvPr>
          <p:cNvGrpSpPr/>
          <p:nvPr/>
        </p:nvGrpSpPr>
        <p:grpSpPr>
          <a:xfrm>
            <a:off x="5791800" y="2001392"/>
            <a:ext cx="2333972" cy="2840042"/>
            <a:chOff x="5791800" y="2001392"/>
            <a:chExt cx="2333972" cy="2840042"/>
          </a:xfrm>
        </p:grpSpPr>
        <p:pic>
          <p:nvPicPr>
            <p:cNvPr id="11" name="Picture 10" descr="A black and white logo&#10;&#10;Description automatically generated">
              <a:extLst>
                <a:ext uri="{FF2B5EF4-FFF2-40B4-BE49-F238E27FC236}">
                  <a16:creationId xmlns:a16="http://schemas.microsoft.com/office/drawing/2014/main" id="{A38A71B1-5994-2C65-9824-67D45C39F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250" r="37190"/>
            <a:stretch/>
          </p:blipFill>
          <p:spPr>
            <a:xfrm>
              <a:off x="5991377" y="3105969"/>
              <a:ext cx="1934819" cy="1735465"/>
            </a:xfrm>
            <a:prstGeom prst="rect">
              <a:avLst/>
            </a:prstGeom>
            <a:noFill/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992D69-6DEB-770E-705C-3A907A9664CA}"/>
                </a:ext>
              </a:extLst>
            </p:cNvPr>
            <p:cNvSpPr txBox="1"/>
            <p:nvPr/>
          </p:nvSpPr>
          <p:spPr>
            <a:xfrm>
              <a:off x="5791800" y="2001392"/>
              <a:ext cx="2333972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spc="-50"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/>
                  <a:cs typeface="Segoe UI Semibold"/>
                </a:rPr>
                <a:t>Augment</a:t>
              </a:r>
              <a:endParaRPr lang="en-US" sz="44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88A2EC-6ECC-C311-6DE9-DD7DD5E1C048}"/>
              </a:ext>
            </a:extLst>
          </p:cNvPr>
          <p:cNvGrpSpPr/>
          <p:nvPr/>
        </p:nvGrpSpPr>
        <p:grpSpPr>
          <a:xfrm>
            <a:off x="7926196" y="3149039"/>
            <a:ext cx="3988906" cy="2455643"/>
            <a:chOff x="7926196" y="3149039"/>
            <a:chExt cx="3988906" cy="2455643"/>
          </a:xfrm>
        </p:grpSpPr>
        <p:pic>
          <p:nvPicPr>
            <p:cNvPr id="9" name="Picture 8" descr="A black and white logo&#10;&#10;Description automatically generated">
              <a:extLst>
                <a:ext uri="{FF2B5EF4-FFF2-40B4-BE49-F238E27FC236}">
                  <a16:creationId xmlns:a16="http://schemas.microsoft.com/office/drawing/2014/main" id="{1546FA89-7EA0-A8B3-C8AE-660D1942E8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9646"/>
            <a:stretch/>
          </p:blipFill>
          <p:spPr>
            <a:xfrm>
              <a:off x="9672344" y="3162291"/>
              <a:ext cx="2242758" cy="1735465"/>
            </a:xfrm>
            <a:prstGeom prst="rect">
              <a:avLst/>
            </a:prstGeom>
            <a:noFill/>
          </p:spPr>
        </p:pic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963AF95D-C711-799B-84DB-B37CD99754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688" r="19752"/>
            <a:stretch/>
          </p:blipFill>
          <p:spPr>
            <a:xfrm>
              <a:off x="7926196" y="3149039"/>
              <a:ext cx="1934819" cy="1735465"/>
            </a:xfrm>
            <a:prstGeom prst="rect">
              <a:avLst/>
            </a:prstGeom>
            <a:noFill/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969962-0C71-A2AB-58B7-9B7C53B28B53}"/>
                </a:ext>
              </a:extLst>
            </p:cNvPr>
            <p:cNvSpPr txBox="1"/>
            <p:nvPr/>
          </p:nvSpPr>
          <p:spPr>
            <a:xfrm>
              <a:off x="9202729" y="4927574"/>
              <a:ext cx="2272930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4400" spc="-50"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Segoe UI Semibold"/>
                  <a:cs typeface="Segoe UI Semibold"/>
                </a:rPr>
                <a:t>Generate</a:t>
              </a:r>
              <a:endParaRPr lang="en-US" sz="4400"/>
            </a:p>
          </p:txBody>
        </p:sp>
      </p:grpSp>
    </p:spTree>
    <p:extLst>
      <p:ext uri="{BB962C8B-B14F-4D97-AF65-F5344CB8AC3E}">
        <p14:creationId xmlns:p14="http://schemas.microsoft.com/office/powerpoint/2010/main" val="3013527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D2D7A5-6373-7792-C05E-B987C19C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5395" y="1854054"/>
            <a:ext cx="3481388" cy="4269027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Shard the dataset across multiple load balanced endpoints</a:t>
            </a:r>
          </a:p>
          <a:p>
            <a:pPr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Increase </a:t>
            </a:r>
            <a:r>
              <a:rPr lang="en-US" sz="1800" err="1">
                <a:solidFill>
                  <a:srgbClr val="000000"/>
                </a:solidFill>
              </a:rPr>
              <a:t>tok</a:t>
            </a:r>
            <a:r>
              <a:rPr lang="en-US" sz="1800">
                <a:solidFill>
                  <a:srgbClr val="000000"/>
                </a:solidFill>
              </a:rPr>
              <a:t>/s</a:t>
            </a:r>
          </a:p>
          <a:p>
            <a:pPr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defTabSz="932742">
              <a:defRPr/>
            </a:pPr>
            <a:r>
              <a:rPr lang="en-US" sz="1800" b="1" err="1">
                <a:solidFill>
                  <a:srgbClr val="000000"/>
                </a:solidFill>
              </a:rPr>
              <a:t>LiteLLM</a:t>
            </a:r>
            <a:r>
              <a:rPr lang="en-US" sz="1800" b="1">
                <a:solidFill>
                  <a:srgbClr val="000000"/>
                </a:solidFill>
              </a:rPr>
              <a:t> </a:t>
            </a:r>
            <a:r>
              <a:rPr lang="en-US" sz="1800">
                <a:solidFill>
                  <a:srgbClr val="000000"/>
                </a:solidFill>
                <a:hlinkClick r:id="rId3"/>
              </a:rPr>
              <a:t>https://www.litellm.ai/</a:t>
            </a:r>
            <a:r>
              <a:rPr lang="en-US" sz="1800">
                <a:solidFill>
                  <a:srgbClr val="000000"/>
                </a:solidFill>
              </a:rPr>
              <a:t> </a:t>
            </a:r>
          </a:p>
          <a:p>
            <a:pPr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defTabSz="932742">
              <a:defRPr/>
            </a:pPr>
            <a:r>
              <a:rPr lang="en-US" sz="1800" b="1">
                <a:solidFill>
                  <a:srgbClr val="000000"/>
                </a:solidFill>
              </a:rPr>
              <a:t>Load balancing on:</a:t>
            </a:r>
          </a:p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2 </a:t>
            </a:r>
            <a:r>
              <a:rPr lang="en-US" sz="1800" err="1">
                <a:solidFill>
                  <a:srgbClr val="000000"/>
                </a:solidFill>
              </a:rPr>
              <a:t>MaaP</a:t>
            </a:r>
            <a:r>
              <a:rPr lang="en-US" sz="1800">
                <a:solidFill>
                  <a:srgbClr val="000000"/>
                </a:solidFill>
              </a:rPr>
              <a:t> NC96ads_A100_v4 + 1 </a:t>
            </a:r>
            <a:r>
              <a:rPr lang="en-US" sz="1800" err="1">
                <a:solidFill>
                  <a:srgbClr val="000000"/>
                </a:solidFill>
              </a:rPr>
              <a:t>MaaS</a:t>
            </a:r>
            <a:r>
              <a:rPr lang="en-US" sz="1800">
                <a:solidFill>
                  <a:srgbClr val="000000"/>
                </a:solidFill>
              </a:rPr>
              <a:t> endpoint</a:t>
            </a:r>
          </a:p>
          <a:p>
            <a:pPr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=&gt; 350 </a:t>
            </a:r>
            <a:r>
              <a:rPr lang="en-US" sz="1800" err="1">
                <a:solidFill>
                  <a:srgbClr val="000000"/>
                </a:solidFill>
              </a:rPr>
              <a:t>tok</a:t>
            </a:r>
            <a:r>
              <a:rPr lang="en-US" sz="1800">
                <a:solidFill>
                  <a:srgbClr val="000000"/>
                </a:solidFill>
              </a:rPr>
              <a:t>/s in average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4AB6AB-AFFD-BB2C-F04E-D7534BBC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8252720" y="1391740"/>
            <a:ext cx="2474108" cy="89255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 Semibold"/>
              </a:rPr>
              <a:t>Shard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9DBBF8-BC63-521E-2BD0-29B5B96A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1596" y="1854054"/>
            <a:ext cx="3481388" cy="4269027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742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Convenient</a:t>
            </a:r>
          </a:p>
          <a:p>
            <a:pPr marL="0" marR="0" lvl="0" indent="0" algn="l" defTabSz="932742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solidFill>
                  <a:srgbClr val="000000"/>
                </a:solidFill>
              </a:rPr>
              <a:t>Pay as You Go</a:t>
            </a:r>
          </a:p>
          <a:p>
            <a:pPr marL="0" marR="0" lvl="0" indent="0" algn="l" defTabSz="932742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</a:t>
            </a:r>
            <a:r>
              <a:rPr kumimoji="0" lang="en-US" sz="18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infra to manage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70 tokens / 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665D1B-D232-1484-5B08-8E580DC19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8921" y="1391740"/>
            <a:ext cx="2057859" cy="89255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4000" b="0" i="0" u="none" strike="noStrike" kern="1200" cap="none" spc="-50" normalizeH="0" baseline="0" noProof="0" err="1">
                <a:ln>
                  <a:noFill/>
                </a:ln>
                <a:gradFill>
                  <a:gsLst>
                    <a:gs pos="100000">
                      <a:srgbClr val="0078D4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MaaS</a:t>
            </a:r>
            <a:endParaRPr lang="en-US" sz="4000" spc="-50">
              <a:gradFill>
                <a:gsLst>
                  <a:gs pos="0">
                    <a:schemeClr val="accent3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 Semibold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D00BB0F-53BF-1B4C-DFC7-D4A6A58C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53496" y="1854054"/>
            <a:ext cx="3481388" cy="4269027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Standard_NC96ads_A100_v4</a:t>
            </a:r>
          </a:p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4x Nvidia A100</a:t>
            </a:r>
          </a:p>
          <a:p>
            <a:pPr lvl="0"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140 </a:t>
            </a:r>
            <a:r>
              <a:rPr lang="en-US" sz="1800" err="1">
                <a:solidFill>
                  <a:srgbClr val="000000"/>
                </a:solidFill>
              </a:rPr>
              <a:t>tok</a:t>
            </a:r>
            <a:r>
              <a:rPr lang="en-US" sz="1800">
                <a:solidFill>
                  <a:srgbClr val="000000"/>
                </a:solidFill>
              </a:rPr>
              <a:t>/s/VM in average</a:t>
            </a:r>
          </a:p>
          <a:p>
            <a:pPr defTabSz="932742">
              <a:defRPr/>
            </a:pPr>
            <a:r>
              <a:rPr lang="en-US" sz="1800" i="1">
                <a:solidFill>
                  <a:srgbClr val="000000"/>
                </a:solidFill>
              </a:rPr>
              <a:t>(35 </a:t>
            </a:r>
            <a:r>
              <a:rPr lang="en-US" sz="1800" i="1" err="1">
                <a:solidFill>
                  <a:srgbClr val="000000"/>
                </a:solidFill>
              </a:rPr>
              <a:t>tok</a:t>
            </a:r>
            <a:r>
              <a:rPr lang="en-US" sz="1800" i="1">
                <a:solidFill>
                  <a:srgbClr val="000000"/>
                </a:solidFill>
              </a:rPr>
              <a:t>/s/GPU x 4)</a:t>
            </a:r>
          </a:p>
          <a:p>
            <a:pPr lvl="0" defTabSz="932742">
              <a:defRPr/>
            </a:pPr>
            <a:endParaRPr lang="en-US" sz="1800">
              <a:solidFill>
                <a:srgbClr val="000000"/>
              </a:solidFill>
            </a:endParaRPr>
          </a:p>
          <a:p>
            <a:pPr lvl="0" defTabSz="932742">
              <a:defRPr/>
            </a:pPr>
            <a:r>
              <a:rPr lang="en-US" sz="1800">
                <a:solidFill>
                  <a:srgbClr val="000000"/>
                </a:solidFill>
              </a:rPr>
              <a:t>Requires managing provisioning and teardown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A884C5-19FB-A5BA-18C1-8B7D6DCDF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0820" y="1391740"/>
            <a:ext cx="1911105" cy="892552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742">
              <a:spcBef>
                <a:spcPct val="0"/>
              </a:spcBef>
              <a:spcAft>
                <a:spcPts val="1200"/>
              </a:spcAft>
            </a:pPr>
            <a:r>
              <a:rPr kumimoji="0" lang="en-US" sz="4000" b="0" i="0" u="none" strike="noStrike" kern="1200" cap="none" spc="-50" normalizeH="0" baseline="0" noProof="0" err="1">
                <a:ln>
                  <a:noFill/>
                </a:ln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MaaP</a:t>
            </a:r>
            <a:endParaRPr lang="en-US" sz="4000" spc="-50">
              <a:gradFill>
                <a:gsLst>
                  <a:gs pos="0">
                    <a:schemeClr val="accent3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</a:gradFill>
              <a:latin typeface="+mj-lt"/>
              <a:cs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50EF6B-76C2-E1F7-EBE2-67740A4226F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Throughput and Load balancing – </a:t>
            </a:r>
            <a:r>
              <a:rPr lang="en-US">
                <a:ln>
                  <a:noFill/>
                </a:ln>
                <a:gradFill>
                  <a:gsLst>
                    <a:gs pos="0">
                      <a:srgbClr val="FF5C39"/>
                    </a:gs>
                    <a:gs pos="10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 Semibold"/>
              </a:rPr>
              <a:t>Data gen</a:t>
            </a:r>
          </a:p>
        </p:txBody>
      </p:sp>
    </p:spTree>
    <p:extLst>
      <p:ext uri="{BB962C8B-B14F-4D97-AF65-F5344CB8AC3E}">
        <p14:creationId xmlns:p14="http://schemas.microsoft.com/office/powerpoint/2010/main" val="37957806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D35A68E5-4440-7B13-8DDA-8443A630E235}"/>
              </a:ext>
            </a:extLst>
          </p:cNvPr>
          <p:cNvGrpSpPr/>
          <p:nvPr/>
        </p:nvGrpSpPr>
        <p:grpSpPr>
          <a:xfrm>
            <a:off x="420130" y="1220638"/>
            <a:ext cx="11294792" cy="4570561"/>
            <a:chOff x="420130" y="1220638"/>
            <a:chExt cx="11294792" cy="4570561"/>
          </a:xfrm>
        </p:grpSpPr>
        <p:sp>
          <p:nvSpPr>
            <p:cNvPr id="18" name="Rectangle: Rounded Corners 15">
              <a:extLst>
                <a:ext uri="{FF2B5EF4-FFF2-40B4-BE49-F238E27FC236}">
                  <a16:creationId xmlns:a16="http://schemas.microsoft.com/office/drawing/2014/main" id="{A46868EF-85D6-A748-43FF-CE73389CF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0130" y="1220638"/>
              <a:ext cx="11294792" cy="1219296"/>
            </a:xfrm>
            <a:prstGeom prst="roundRect">
              <a:avLst>
                <a:gd name="adj" fmla="val 2697"/>
              </a:avLst>
            </a:prstGeom>
            <a:solidFill>
              <a:schemeClr val="bg1">
                <a:alpha val="87533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C6B0364-CE69-4C18-88A1-6A814E584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0130" y="1220638"/>
              <a:ext cx="11294792" cy="4570561"/>
            </a:xfrm>
            <a:prstGeom prst="roundRect">
              <a:avLst>
                <a:gd name="adj" fmla="val 2697"/>
              </a:avLst>
            </a:prstGeom>
            <a:solidFill>
              <a:schemeClr val="bg1">
                <a:alpha val="40059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itle 4">
            <a:extLst>
              <a:ext uri="{FF2B5EF4-FFF2-40B4-BE49-F238E27FC236}">
                <a16:creationId xmlns:a16="http://schemas.microsoft.com/office/drawing/2014/main" id="{D32B2226-9A5C-8E4A-4B87-6E294DCF74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04925"/>
            <a:ext cx="5600700" cy="10160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66000">
                      <a:schemeClr val="accent3"/>
                    </a:gs>
                    <a:gs pos="33000">
                      <a:srgbClr val="C03BC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 Semibold"/>
              </a:rPr>
              <a:t>Thank you!</a:t>
            </a:r>
          </a:p>
        </p:txBody>
      </p:sp>
      <p:sp>
        <p:nvSpPr>
          <p:cNvPr id="4" name="Text Placeholder 11">
            <a:hlinkClick r:id="rId3"/>
            <a:extLst>
              <a:ext uri="{FF2B5EF4-FFF2-40B4-BE49-F238E27FC236}">
                <a16:creationId xmlns:a16="http://schemas.microsoft.com/office/drawing/2014/main" id="{40B95EAD-0229-C429-BEE9-7B19E3E7E464}"/>
              </a:ext>
            </a:extLst>
          </p:cNvPr>
          <p:cNvSpPr txBox="1">
            <a:spLocks/>
          </p:cNvSpPr>
          <p:nvPr/>
        </p:nvSpPr>
        <p:spPr>
          <a:xfrm>
            <a:off x="7755165" y="4944838"/>
            <a:ext cx="3435227" cy="523220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800"/>
              </a:spcAft>
              <a:buNone/>
            </a:pPr>
            <a:r>
              <a:rPr lang="en-US" dirty="0">
                <a:hlinkClick r:id="rId3"/>
              </a:rPr>
              <a:t>aka.ms/raft-recipe</a:t>
            </a:r>
            <a:endParaRPr lang="en-US" dirty="0"/>
          </a:p>
        </p:txBody>
      </p:sp>
      <p:pic>
        <p:nvPicPr>
          <p:cNvPr id="5" name="Picture 4" descr="profile image">
            <a:extLst>
              <a:ext uri="{FF2B5EF4-FFF2-40B4-BE49-F238E27FC236}">
                <a16:creationId xmlns:a16="http://schemas.microsoft.com/office/drawing/2014/main" id="{444AED25-F632-05E6-BC8A-A9E23DE76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90" y="3036184"/>
            <a:ext cx="2036907" cy="203690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C88373-1158-9286-6A58-5AD1EBF3FD00}"/>
              </a:ext>
            </a:extLst>
          </p:cNvPr>
          <p:cNvSpPr txBox="1"/>
          <p:nvPr/>
        </p:nvSpPr>
        <p:spPr>
          <a:xfrm>
            <a:off x="3484327" y="3036185"/>
            <a:ext cx="3790681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 b="1"/>
              <a:t>Cedric Vidal</a:t>
            </a:r>
          </a:p>
          <a:p>
            <a:pPr algn="l"/>
            <a:r>
              <a:rPr lang="en-US" sz="3200"/>
              <a:t>Principal AI Advocate</a:t>
            </a:r>
          </a:p>
          <a:p>
            <a:pPr algn="l"/>
            <a:r>
              <a:rPr lang="en-US" sz="3200"/>
              <a:t>Microsoft</a:t>
            </a:r>
          </a:p>
          <a:p>
            <a:pPr algn="l"/>
            <a:r>
              <a:rPr lang="en-US" sz="32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aka.ms/cvidal</a:t>
            </a:r>
            <a:r>
              <a:rPr lang="en-US" sz="320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15CE41-587D-A219-F5C6-8B26298272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4028" y="2077168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6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3.12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286464-C773-6041-F8B0-1823CBD0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3076CF2D-8715-DE2A-92F9-2A24AD7B6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37EAFB0-0ED5-B536-69E2-BF7A69F12C36}"/>
              </a:ext>
            </a:extLst>
          </p:cNvPr>
          <p:cNvSpPr txBox="1">
            <a:spLocks/>
          </p:cNvSpPr>
          <p:nvPr/>
        </p:nvSpPr>
        <p:spPr>
          <a:xfrm>
            <a:off x="588264" y="776153"/>
            <a:ext cx="11195949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4800" b="1" cap="none" spc="-50" baseline="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33000">
                      <a:srgbClr val="C03BC4"/>
                    </a:gs>
                    <a:gs pos="66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Calibri_MSFontService"/>
                <a:cs typeface="Segoe UI Semibold"/>
              </a:defRPr>
            </a:lvl1pPr>
          </a:lstStyle>
          <a:p>
            <a:r>
              <a:rPr lang="en-US"/>
              <a:t>What is fine tuning?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BA13166-F3F4-D08C-F96A-FCC07C1B16E0}"/>
              </a:ext>
            </a:extLst>
          </p:cNvPr>
          <p:cNvGrpSpPr/>
          <p:nvPr/>
        </p:nvGrpSpPr>
        <p:grpSpPr>
          <a:xfrm>
            <a:off x="1912984" y="3642365"/>
            <a:ext cx="8366032" cy="2083881"/>
            <a:chOff x="2869476" y="4591808"/>
            <a:chExt cx="12549048" cy="3125822"/>
          </a:xfrm>
        </p:grpSpPr>
        <p:sp>
          <p:nvSpPr>
            <p:cNvPr id="4" name="Rectangle: Rounded Corners 19">
              <a:extLst>
                <a:ext uri="{FF2B5EF4-FFF2-40B4-BE49-F238E27FC236}">
                  <a16:creationId xmlns:a16="http://schemas.microsoft.com/office/drawing/2014/main" id="{B3E0A3D3-1CC6-1552-FF55-14ABAE93522A}"/>
                </a:ext>
              </a:extLst>
            </p:cNvPr>
            <p:cNvSpPr/>
            <p:nvPr/>
          </p:nvSpPr>
          <p:spPr bwMode="auto">
            <a:xfrm>
              <a:off x="2869476" y="4591808"/>
              <a:ext cx="3048000" cy="3125822"/>
            </a:xfrm>
            <a:prstGeom prst="roundRect">
              <a:avLst/>
            </a:prstGeom>
            <a:solidFill>
              <a:srgbClr val="32145A"/>
            </a:solidFill>
            <a:ln>
              <a:solidFill>
                <a:srgbClr val="5C2D91"/>
              </a:solidFill>
            </a:ln>
            <a:effectLst>
              <a:glow rad="228600">
                <a:srgbClr val="5C2D91">
                  <a:satMod val="175000"/>
                  <a:alpha val="40000"/>
                </a:srgbClr>
              </a:glow>
            </a:effectLst>
          </p:spPr>
          <p:txBody>
            <a:bodyPr rot="0" spcFirstLastPara="0" vert="horz" wrap="square" lIns="121920" tIns="97536" rIns="121920" bIns="9753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33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LLM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E78C6F-AAD2-E0E3-1AA1-95192B1E6E35}"/>
                </a:ext>
              </a:extLst>
            </p:cNvPr>
            <p:cNvGrpSpPr/>
            <p:nvPr/>
          </p:nvGrpSpPr>
          <p:grpSpPr>
            <a:xfrm>
              <a:off x="7733763" y="4645353"/>
              <a:ext cx="2820474" cy="3018733"/>
              <a:chOff x="7559899" y="4599572"/>
              <a:chExt cx="2820474" cy="3018733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ABF5425-BD9F-EFA8-26EE-9DAB096C5991}"/>
                  </a:ext>
                </a:extLst>
              </p:cNvPr>
              <p:cNvSpPr/>
              <p:nvPr/>
            </p:nvSpPr>
            <p:spPr bwMode="auto">
              <a:xfrm>
                <a:off x="7559899" y="4599572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4F3A72B-5602-2630-38E3-03ABBA5F8E19}"/>
                  </a:ext>
                </a:extLst>
              </p:cNvPr>
              <p:cNvSpPr/>
              <p:nvPr/>
            </p:nvSpPr>
            <p:spPr bwMode="auto">
              <a:xfrm>
                <a:off x="7745569" y="4841542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0078D4">
                      <a:tint val="66000"/>
                      <a:satMod val="160000"/>
                    </a:srgbClr>
                  </a:gs>
                  <a:gs pos="50000">
                    <a:srgbClr val="0078D4">
                      <a:tint val="44500"/>
                      <a:satMod val="160000"/>
                    </a:srgbClr>
                  </a:gs>
                  <a:gs pos="100000">
                    <a:srgbClr val="0078D4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DECA890-1D19-ED1E-B123-F8B21642510E}"/>
                  </a:ext>
                </a:extLst>
              </p:cNvPr>
              <p:cNvSpPr/>
              <p:nvPr/>
            </p:nvSpPr>
            <p:spPr bwMode="auto">
              <a:xfrm>
                <a:off x="8029978" y="5083512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349F8A-A69D-0335-7222-04F1C85EBF81}"/>
                  </a:ext>
                </a:extLst>
              </p:cNvPr>
              <p:cNvSpPr/>
              <p:nvPr/>
            </p:nvSpPr>
            <p:spPr bwMode="auto">
              <a:xfrm>
                <a:off x="8215648" y="5300107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5D0267-6FE3-93FA-73B9-68A0F8DDBDBF}"/>
                  </a:ext>
                </a:extLst>
              </p:cNvPr>
              <p:cNvSpPr/>
              <p:nvPr/>
            </p:nvSpPr>
            <p:spPr bwMode="auto">
              <a:xfrm>
                <a:off x="8401318" y="5542077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0078D4">
                      <a:tint val="66000"/>
                      <a:satMod val="160000"/>
                    </a:srgbClr>
                  </a:gs>
                  <a:gs pos="50000">
                    <a:srgbClr val="0078D4">
                      <a:tint val="44500"/>
                      <a:satMod val="160000"/>
                    </a:srgbClr>
                  </a:gs>
                  <a:gs pos="100000">
                    <a:srgbClr val="0078D4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4D5C8A-0861-44E7-88AA-AFA3CB84F9E1}"/>
                  </a:ext>
                </a:extLst>
              </p:cNvPr>
              <p:cNvSpPr/>
              <p:nvPr/>
            </p:nvSpPr>
            <p:spPr bwMode="auto">
              <a:xfrm>
                <a:off x="8685727" y="5784047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1DF37F8-9F20-D940-4BEA-41718505694F}"/>
                  </a:ext>
                </a:extLst>
              </p:cNvPr>
              <p:cNvSpPr/>
              <p:nvPr/>
            </p:nvSpPr>
            <p:spPr bwMode="auto">
              <a:xfrm>
                <a:off x="8970136" y="5975266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21556A5-F021-DFF3-94B2-526FE811BB70}"/>
                  </a:ext>
                </a:extLst>
              </p:cNvPr>
              <p:cNvSpPr/>
              <p:nvPr/>
            </p:nvSpPr>
            <p:spPr bwMode="auto">
              <a:xfrm>
                <a:off x="9155806" y="6217236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0078D4">
                      <a:tint val="66000"/>
                      <a:satMod val="160000"/>
                    </a:srgbClr>
                  </a:gs>
                  <a:gs pos="50000">
                    <a:srgbClr val="0078D4">
                      <a:tint val="44500"/>
                      <a:satMod val="160000"/>
                    </a:srgbClr>
                  </a:gs>
                  <a:gs pos="100000">
                    <a:srgbClr val="0078D4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B4868E3-3E2A-0D58-D2EE-991022A2E59F}"/>
                  </a:ext>
                </a:extLst>
              </p:cNvPr>
              <p:cNvSpPr/>
              <p:nvPr/>
            </p:nvSpPr>
            <p:spPr bwMode="auto">
              <a:xfrm>
                <a:off x="9440215" y="6459206"/>
                <a:ext cx="940158" cy="1159099"/>
              </a:xfrm>
              <a:prstGeom prst="rect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lin ang="5400000" scaled="1"/>
                <a:tileRect/>
              </a:gradFill>
              <a:ln w="10795" cap="flat" cmpd="sng" algn="ctr">
                <a:solidFill>
                  <a:srgbClr val="838FE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21920" tIns="97536" rIns="121920" bIns="975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2167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33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Rectangle: Rounded Corners 14">
              <a:extLst>
                <a:ext uri="{FF2B5EF4-FFF2-40B4-BE49-F238E27FC236}">
                  <a16:creationId xmlns:a16="http://schemas.microsoft.com/office/drawing/2014/main" id="{089DE2AC-6D56-01A0-B183-37D6520FEFBA}"/>
                </a:ext>
              </a:extLst>
            </p:cNvPr>
            <p:cNvSpPr/>
            <p:nvPr/>
          </p:nvSpPr>
          <p:spPr bwMode="auto">
            <a:xfrm>
              <a:off x="12370524" y="4591808"/>
              <a:ext cx="3048000" cy="3125822"/>
            </a:xfrm>
            <a:custGeom>
              <a:avLst/>
              <a:gdLst>
                <a:gd name="connsiteX0" fmla="*/ 0 w 3048000"/>
                <a:gd name="connsiteY0" fmla="*/ 508009 h 3125822"/>
                <a:gd name="connsiteX1" fmla="*/ 508009 w 3048000"/>
                <a:gd name="connsiteY1" fmla="*/ 0 h 3125822"/>
                <a:gd name="connsiteX2" fmla="*/ 1463040 w 3048000"/>
                <a:gd name="connsiteY2" fmla="*/ 0 h 3125822"/>
                <a:gd name="connsiteX3" fmla="*/ 2539990 w 3048000"/>
                <a:gd name="connsiteY3" fmla="*/ 0 h 3125822"/>
                <a:gd name="connsiteX4" fmla="*/ 3048000 w 3048000"/>
                <a:gd name="connsiteY4" fmla="*/ 508009 h 3125822"/>
                <a:gd name="connsiteX5" fmla="*/ 3048000 w 3048000"/>
                <a:gd name="connsiteY5" fmla="*/ 1169080 h 3125822"/>
                <a:gd name="connsiteX6" fmla="*/ 3048000 w 3048000"/>
                <a:gd name="connsiteY6" fmla="*/ 1914544 h 3125822"/>
                <a:gd name="connsiteX7" fmla="*/ 3048000 w 3048000"/>
                <a:gd name="connsiteY7" fmla="*/ 2617812 h 3125822"/>
                <a:gd name="connsiteX8" fmla="*/ 2539990 w 3048000"/>
                <a:gd name="connsiteY8" fmla="*/ 3125822 h 3125822"/>
                <a:gd name="connsiteX9" fmla="*/ 1544320 w 3048000"/>
                <a:gd name="connsiteY9" fmla="*/ 3125822 h 3125822"/>
                <a:gd name="connsiteX10" fmla="*/ 508009 w 3048000"/>
                <a:gd name="connsiteY10" fmla="*/ 3125822 h 3125822"/>
                <a:gd name="connsiteX11" fmla="*/ 0 w 3048000"/>
                <a:gd name="connsiteY11" fmla="*/ 2617812 h 3125822"/>
                <a:gd name="connsiteX12" fmla="*/ 0 w 3048000"/>
                <a:gd name="connsiteY12" fmla="*/ 1893447 h 3125822"/>
                <a:gd name="connsiteX13" fmla="*/ 0 w 3048000"/>
                <a:gd name="connsiteY13" fmla="*/ 1253473 h 3125822"/>
                <a:gd name="connsiteX14" fmla="*/ 0 w 3048000"/>
                <a:gd name="connsiteY14" fmla="*/ 508009 h 3125822"/>
                <a:gd name="connsiteX0" fmla="*/ 0 w 3048000"/>
                <a:gd name="connsiteY0" fmla="*/ 508009 h 3125822"/>
                <a:gd name="connsiteX1" fmla="*/ 508009 w 3048000"/>
                <a:gd name="connsiteY1" fmla="*/ 0 h 3125822"/>
                <a:gd name="connsiteX2" fmla="*/ 1524000 w 3048000"/>
                <a:gd name="connsiteY2" fmla="*/ 0 h 3125822"/>
                <a:gd name="connsiteX3" fmla="*/ 2539990 w 3048000"/>
                <a:gd name="connsiteY3" fmla="*/ 0 h 3125822"/>
                <a:gd name="connsiteX4" fmla="*/ 3048000 w 3048000"/>
                <a:gd name="connsiteY4" fmla="*/ 508009 h 3125822"/>
                <a:gd name="connsiteX5" fmla="*/ 3048000 w 3048000"/>
                <a:gd name="connsiteY5" fmla="*/ 1190179 h 3125822"/>
                <a:gd name="connsiteX6" fmla="*/ 3048000 w 3048000"/>
                <a:gd name="connsiteY6" fmla="*/ 1872348 h 3125822"/>
                <a:gd name="connsiteX7" fmla="*/ 3048000 w 3048000"/>
                <a:gd name="connsiteY7" fmla="*/ 2617812 h 3125822"/>
                <a:gd name="connsiteX8" fmla="*/ 2539990 w 3048000"/>
                <a:gd name="connsiteY8" fmla="*/ 3125822 h 3125822"/>
                <a:gd name="connsiteX9" fmla="*/ 1524000 w 3048000"/>
                <a:gd name="connsiteY9" fmla="*/ 3125822 h 3125822"/>
                <a:gd name="connsiteX10" fmla="*/ 508009 w 3048000"/>
                <a:gd name="connsiteY10" fmla="*/ 3125822 h 3125822"/>
                <a:gd name="connsiteX11" fmla="*/ 0 w 3048000"/>
                <a:gd name="connsiteY11" fmla="*/ 2617812 h 3125822"/>
                <a:gd name="connsiteX12" fmla="*/ 0 w 3048000"/>
                <a:gd name="connsiteY12" fmla="*/ 1935642 h 3125822"/>
                <a:gd name="connsiteX13" fmla="*/ 0 w 3048000"/>
                <a:gd name="connsiteY13" fmla="*/ 1211277 h 3125822"/>
                <a:gd name="connsiteX14" fmla="*/ 0 w 3048000"/>
                <a:gd name="connsiteY14" fmla="*/ 508009 h 312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000" h="3125822" fill="none" extrusionOk="0">
                  <a:moveTo>
                    <a:pt x="0" y="508009"/>
                  </a:moveTo>
                  <a:cubicBezTo>
                    <a:pt x="-38947" y="197363"/>
                    <a:pt x="274260" y="-2532"/>
                    <a:pt x="508009" y="0"/>
                  </a:cubicBezTo>
                  <a:cubicBezTo>
                    <a:pt x="918809" y="30982"/>
                    <a:pt x="1081515" y="-23827"/>
                    <a:pt x="1463040" y="0"/>
                  </a:cubicBezTo>
                  <a:cubicBezTo>
                    <a:pt x="1853988" y="27764"/>
                    <a:pt x="2295627" y="-20505"/>
                    <a:pt x="2539990" y="0"/>
                  </a:cubicBezTo>
                  <a:cubicBezTo>
                    <a:pt x="2844628" y="-39093"/>
                    <a:pt x="3025734" y="162393"/>
                    <a:pt x="3048000" y="508009"/>
                  </a:cubicBezTo>
                  <a:cubicBezTo>
                    <a:pt x="3078517" y="740192"/>
                    <a:pt x="3059327" y="909912"/>
                    <a:pt x="3048000" y="1169080"/>
                  </a:cubicBezTo>
                  <a:cubicBezTo>
                    <a:pt x="3052284" y="1402277"/>
                    <a:pt x="3017907" y="1765182"/>
                    <a:pt x="3048000" y="1914544"/>
                  </a:cubicBezTo>
                  <a:cubicBezTo>
                    <a:pt x="3062001" y="2063744"/>
                    <a:pt x="3026071" y="2299765"/>
                    <a:pt x="3048000" y="2617812"/>
                  </a:cubicBezTo>
                  <a:cubicBezTo>
                    <a:pt x="3103463" y="2935336"/>
                    <a:pt x="2793627" y="3148900"/>
                    <a:pt x="2539990" y="3125822"/>
                  </a:cubicBezTo>
                  <a:cubicBezTo>
                    <a:pt x="2391690" y="3078451"/>
                    <a:pt x="1867742" y="3099815"/>
                    <a:pt x="1544320" y="3125822"/>
                  </a:cubicBezTo>
                  <a:cubicBezTo>
                    <a:pt x="1110792" y="3138661"/>
                    <a:pt x="907878" y="3099097"/>
                    <a:pt x="508009" y="3125822"/>
                  </a:cubicBezTo>
                  <a:cubicBezTo>
                    <a:pt x="236403" y="3148271"/>
                    <a:pt x="-53001" y="2903546"/>
                    <a:pt x="0" y="2617812"/>
                  </a:cubicBezTo>
                  <a:cubicBezTo>
                    <a:pt x="-22081" y="2366676"/>
                    <a:pt x="41864" y="2059864"/>
                    <a:pt x="0" y="1893447"/>
                  </a:cubicBezTo>
                  <a:cubicBezTo>
                    <a:pt x="-37540" y="1683102"/>
                    <a:pt x="14697" y="1502587"/>
                    <a:pt x="0" y="1253473"/>
                  </a:cubicBezTo>
                  <a:cubicBezTo>
                    <a:pt x="-8875" y="1013707"/>
                    <a:pt x="18347" y="831597"/>
                    <a:pt x="0" y="508009"/>
                  </a:cubicBezTo>
                  <a:close/>
                </a:path>
                <a:path w="3048000" h="3125822" stroke="0" extrusionOk="0">
                  <a:moveTo>
                    <a:pt x="0" y="508009"/>
                  </a:moveTo>
                  <a:cubicBezTo>
                    <a:pt x="74009" y="235200"/>
                    <a:pt x="294091" y="72998"/>
                    <a:pt x="508009" y="0"/>
                  </a:cubicBezTo>
                  <a:cubicBezTo>
                    <a:pt x="935494" y="14695"/>
                    <a:pt x="1190236" y="-40066"/>
                    <a:pt x="1524000" y="0"/>
                  </a:cubicBezTo>
                  <a:cubicBezTo>
                    <a:pt x="1820727" y="-2713"/>
                    <a:pt x="2106206" y="78528"/>
                    <a:pt x="2539990" y="0"/>
                  </a:cubicBezTo>
                  <a:cubicBezTo>
                    <a:pt x="2761809" y="78832"/>
                    <a:pt x="3002377" y="242498"/>
                    <a:pt x="3048000" y="508009"/>
                  </a:cubicBezTo>
                  <a:cubicBezTo>
                    <a:pt x="3019916" y="627329"/>
                    <a:pt x="3044840" y="872715"/>
                    <a:pt x="3048000" y="1190179"/>
                  </a:cubicBezTo>
                  <a:cubicBezTo>
                    <a:pt x="3062884" y="1493293"/>
                    <a:pt x="3043402" y="1545649"/>
                    <a:pt x="3048000" y="1872348"/>
                  </a:cubicBezTo>
                  <a:cubicBezTo>
                    <a:pt x="3079597" y="2195214"/>
                    <a:pt x="3015005" y="2386466"/>
                    <a:pt x="3048000" y="2617812"/>
                  </a:cubicBezTo>
                  <a:cubicBezTo>
                    <a:pt x="3060649" y="2848917"/>
                    <a:pt x="2786825" y="3163064"/>
                    <a:pt x="2539990" y="3125822"/>
                  </a:cubicBezTo>
                  <a:cubicBezTo>
                    <a:pt x="2197925" y="3068705"/>
                    <a:pt x="1996346" y="3125385"/>
                    <a:pt x="1524000" y="3125822"/>
                  </a:cubicBezTo>
                  <a:cubicBezTo>
                    <a:pt x="1065317" y="3132179"/>
                    <a:pt x="735603" y="3103094"/>
                    <a:pt x="508009" y="3125822"/>
                  </a:cubicBezTo>
                  <a:cubicBezTo>
                    <a:pt x="264132" y="3114504"/>
                    <a:pt x="75306" y="2880935"/>
                    <a:pt x="0" y="2617812"/>
                  </a:cubicBezTo>
                  <a:cubicBezTo>
                    <a:pt x="-5556" y="2313590"/>
                    <a:pt x="5771" y="2163457"/>
                    <a:pt x="0" y="1935642"/>
                  </a:cubicBezTo>
                  <a:cubicBezTo>
                    <a:pt x="24615" y="1718555"/>
                    <a:pt x="-41231" y="1351586"/>
                    <a:pt x="0" y="1211277"/>
                  </a:cubicBezTo>
                  <a:cubicBezTo>
                    <a:pt x="13451" y="1045049"/>
                    <a:pt x="15281" y="710769"/>
                    <a:pt x="0" y="508009"/>
                  </a:cubicBezTo>
                  <a:close/>
                </a:path>
                <a:path w="3048000" h="3125822" fill="none" stroke="0" extrusionOk="0">
                  <a:moveTo>
                    <a:pt x="0" y="508009"/>
                  </a:moveTo>
                  <a:cubicBezTo>
                    <a:pt x="-19746" y="185209"/>
                    <a:pt x="236425" y="11896"/>
                    <a:pt x="508009" y="0"/>
                  </a:cubicBezTo>
                  <a:cubicBezTo>
                    <a:pt x="891529" y="21701"/>
                    <a:pt x="1078223" y="-31985"/>
                    <a:pt x="1463040" y="0"/>
                  </a:cubicBezTo>
                  <a:cubicBezTo>
                    <a:pt x="1838366" y="77118"/>
                    <a:pt x="2280932" y="-28452"/>
                    <a:pt x="2539990" y="0"/>
                  </a:cubicBezTo>
                  <a:cubicBezTo>
                    <a:pt x="2796922" y="35798"/>
                    <a:pt x="3023950" y="245400"/>
                    <a:pt x="3048000" y="508009"/>
                  </a:cubicBezTo>
                  <a:cubicBezTo>
                    <a:pt x="3097361" y="747973"/>
                    <a:pt x="3055104" y="985058"/>
                    <a:pt x="3048000" y="1169080"/>
                  </a:cubicBezTo>
                  <a:cubicBezTo>
                    <a:pt x="3017221" y="1373145"/>
                    <a:pt x="3044416" y="1743631"/>
                    <a:pt x="3048000" y="1914544"/>
                  </a:cubicBezTo>
                  <a:cubicBezTo>
                    <a:pt x="3089376" y="2101825"/>
                    <a:pt x="3092349" y="2305813"/>
                    <a:pt x="3048000" y="2617812"/>
                  </a:cubicBezTo>
                  <a:cubicBezTo>
                    <a:pt x="3119277" y="2915160"/>
                    <a:pt x="2791746" y="3170794"/>
                    <a:pt x="2539990" y="3125822"/>
                  </a:cubicBezTo>
                  <a:cubicBezTo>
                    <a:pt x="2361633" y="3042152"/>
                    <a:pt x="1941214" y="3209746"/>
                    <a:pt x="1544320" y="3125822"/>
                  </a:cubicBezTo>
                  <a:cubicBezTo>
                    <a:pt x="1213519" y="3081371"/>
                    <a:pt x="828925" y="3078160"/>
                    <a:pt x="508009" y="3125822"/>
                  </a:cubicBezTo>
                  <a:cubicBezTo>
                    <a:pt x="204121" y="3187458"/>
                    <a:pt x="-17241" y="2983272"/>
                    <a:pt x="0" y="2617812"/>
                  </a:cubicBezTo>
                  <a:cubicBezTo>
                    <a:pt x="6607" y="2371421"/>
                    <a:pt x="69974" y="2112040"/>
                    <a:pt x="0" y="1893447"/>
                  </a:cubicBezTo>
                  <a:cubicBezTo>
                    <a:pt x="11118" y="1692600"/>
                    <a:pt x="14392" y="1492647"/>
                    <a:pt x="0" y="1253473"/>
                  </a:cubicBezTo>
                  <a:cubicBezTo>
                    <a:pt x="-14646" y="998701"/>
                    <a:pt x="-16323" y="820027"/>
                    <a:pt x="0" y="508009"/>
                  </a:cubicBezTo>
                  <a:close/>
                </a:path>
              </a:pathLst>
            </a:custGeom>
            <a:solidFill>
              <a:srgbClr val="32145A"/>
            </a:solidFill>
            <a:ln w="57150">
              <a:solidFill>
                <a:srgbClr val="0078D4"/>
              </a:solidFill>
              <a:extLst>
                <a:ext uri="{C807C97D-BFC1-408E-A445-0C87EB9F89A2}">
                  <ask:lineSketchStyleProps xmlns:ask="http://schemas.microsoft.com/office/drawing/2018/sketchyshapes" sd="3307109053">
                    <a:custGeom>
                      <a:avLst/>
                      <a:gdLst>
                        <a:gd name="connsiteX0" fmla="*/ 0 w 2032000"/>
                        <a:gd name="connsiteY0" fmla="*/ 338673 h 2083881"/>
                        <a:gd name="connsiteX1" fmla="*/ 338673 w 2032000"/>
                        <a:gd name="connsiteY1" fmla="*/ 0 h 2083881"/>
                        <a:gd name="connsiteX2" fmla="*/ 975360 w 2032000"/>
                        <a:gd name="connsiteY2" fmla="*/ 0 h 2083881"/>
                        <a:gd name="connsiteX3" fmla="*/ 1693327 w 2032000"/>
                        <a:gd name="connsiteY3" fmla="*/ 0 h 2083881"/>
                        <a:gd name="connsiteX4" fmla="*/ 2032000 w 2032000"/>
                        <a:gd name="connsiteY4" fmla="*/ 338673 h 2083881"/>
                        <a:gd name="connsiteX5" fmla="*/ 2032000 w 2032000"/>
                        <a:gd name="connsiteY5" fmla="*/ 779387 h 2083881"/>
                        <a:gd name="connsiteX6" fmla="*/ 2032000 w 2032000"/>
                        <a:gd name="connsiteY6" fmla="*/ 1276363 h 2083881"/>
                        <a:gd name="connsiteX7" fmla="*/ 2032000 w 2032000"/>
                        <a:gd name="connsiteY7" fmla="*/ 1745208 h 2083881"/>
                        <a:gd name="connsiteX8" fmla="*/ 1693327 w 2032000"/>
                        <a:gd name="connsiteY8" fmla="*/ 2083881 h 2083881"/>
                        <a:gd name="connsiteX9" fmla="*/ 1029547 w 2032000"/>
                        <a:gd name="connsiteY9" fmla="*/ 2083881 h 2083881"/>
                        <a:gd name="connsiteX10" fmla="*/ 338673 w 2032000"/>
                        <a:gd name="connsiteY10" fmla="*/ 2083881 h 2083881"/>
                        <a:gd name="connsiteX11" fmla="*/ 0 w 2032000"/>
                        <a:gd name="connsiteY11" fmla="*/ 1745208 h 2083881"/>
                        <a:gd name="connsiteX12" fmla="*/ 0 w 2032000"/>
                        <a:gd name="connsiteY12" fmla="*/ 1262298 h 2083881"/>
                        <a:gd name="connsiteX13" fmla="*/ 0 w 2032000"/>
                        <a:gd name="connsiteY13" fmla="*/ 835649 h 2083881"/>
                        <a:gd name="connsiteX14" fmla="*/ 0 w 2032000"/>
                        <a:gd name="connsiteY14" fmla="*/ 338673 h 20838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032000" h="2083881" fill="none" extrusionOk="0">
                          <a:moveTo>
                            <a:pt x="0" y="338673"/>
                          </a:moveTo>
                          <a:cubicBezTo>
                            <a:pt x="-21433" y="128584"/>
                            <a:pt x="147362" y="2816"/>
                            <a:pt x="338673" y="0"/>
                          </a:cubicBezTo>
                          <a:cubicBezTo>
                            <a:pt x="615935" y="23295"/>
                            <a:pt x="701608" y="-28761"/>
                            <a:pt x="975360" y="0"/>
                          </a:cubicBezTo>
                          <a:cubicBezTo>
                            <a:pt x="1249112" y="28761"/>
                            <a:pt x="1520925" y="-10605"/>
                            <a:pt x="1693327" y="0"/>
                          </a:cubicBezTo>
                          <a:cubicBezTo>
                            <a:pt x="1896769" y="-5294"/>
                            <a:pt x="2031887" y="144933"/>
                            <a:pt x="2032000" y="338673"/>
                          </a:cubicBezTo>
                          <a:cubicBezTo>
                            <a:pt x="2049254" y="491411"/>
                            <a:pt x="2032921" y="634748"/>
                            <a:pt x="2032000" y="779387"/>
                          </a:cubicBezTo>
                          <a:cubicBezTo>
                            <a:pt x="2031079" y="924026"/>
                            <a:pt x="2029326" y="1155893"/>
                            <a:pt x="2032000" y="1276363"/>
                          </a:cubicBezTo>
                          <a:cubicBezTo>
                            <a:pt x="2034674" y="1396833"/>
                            <a:pt x="2040434" y="1518116"/>
                            <a:pt x="2032000" y="1745208"/>
                          </a:cubicBezTo>
                          <a:cubicBezTo>
                            <a:pt x="2044073" y="1933475"/>
                            <a:pt x="1888121" y="2090371"/>
                            <a:pt x="1693327" y="2083881"/>
                          </a:cubicBezTo>
                          <a:cubicBezTo>
                            <a:pt x="1550855" y="2059721"/>
                            <a:pt x="1277615" y="2110989"/>
                            <a:pt x="1029547" y="2083881"/>
                          </a:cubicBezTo>
                          <a:cubicBezTo>
                            <a:pt x="781479" y="2056773"/>
                            <a:pt x="558932" y="2066145"/>
                            <a:pt x="338673" y="2083881"/>
                          </a:cubicBezTo>
                          <a:cubicBezTo>
                            <a:pt x="132211" y="2118849"/>
                            <a:pt x="-29871" y="1943994"/>
                            <a:pt x="0" y="1745208"/>
                          </a:cubicBezTo>
                          <a:cubicBezTo>
                            <a:pt x="8646" y="1572500"/>
                            <a:pt x="14202" y="1401955"/>
                            <a:pt x="0" y="1262298"/>
                          </a:cubicBezTo>
                          <a:cubicBezTo>
                            <a:pt x="-14202" y="1122641"/>
                            <a:pt x="3600" y="998804"/>
                            <a:pt x="0" y="835649"/>
                          </a:cubicBezTo>
                          <a:cubicBezTo>
                            <a:pt x="-3600" y="672494"/>
                            <a:pt x="1183" y="559657"/>
                            <a:pt x="0" y="338673"/>
                          </a:cubicBezTo>
                          <a:close/>
                        </a:path>
                        <a:path w="2032000" h="2083881" stroke="0" extrusionOk="0">
                          <a:moveTo>
                            <a:pt x="0" y="338673"/>
                          </a:moveTo>
                          <a:cubicBezTo>
                            <a:pt x="33115" y="131160"/>
                            <a:pt x="178498" y="13401"/>
                            <a:pt x="338673" y="0"/>
                          </a:cubicBezTo>
                          <a:cubicBezTo>
                            <a:pt x="618476" y="15508"/>
                            <a:pt x="798705" y="-16308"/>
                            <a:pt x="1016000" y="0"/>
                          </a:cubicBezTo>
                          <a:cubicBezTo>
                            <a:pt x="1233295" y="16308"/>
                            <a:pt x="1389391" y="17091"/>
                            <a:pt x="1693327" y="0"/>
                          </a:cubicBezTo>
                          <a:cubicBezTo>
                            <a:pt x="1861144" y="17437"/>
                            <a:pt x="2018433" y="167537"/>
                            <a:pt x="2032000" y="338673"/>
                          </a:cubicBezTo>
                          <a:cubicBezTo>
                            <a:pt x="2017819" y="447268"/>
                            <a:pt x="2030088" y="589867"/>
                            <a:pt x="2032000" y="793453"/>
                          </a:cubicBezTo>
                          <a:cubicBezTo>
                            <a:pt x="2033912" y="997039"/>
                            <a:pt x="2029503" y="1029699"/>
                            <a:pt x="2032000" y="1248232"/>
                          </a:cubicBezTo>
                          <a:cubicBezTo>
                            <a:pt x="2034497" y="1466765"/>
                            <a:pt x="2028350" y="1601708"/>
                            <a:pt x="2032000" y="1745208"/>
                          </a:cubicBezTo>
                          <a:cubicBezTo>
                            <a:pt x="2037375" y="1903224"/>
                            <a:pt x="1878335" y="2074730"/>
                            <a:pt x="1693327" y="2083881"/>
                          </a:cubicBezTo>
                          <a:cubicBezTo>
                            <a:pt x="1459573" y="2059536"/>
                            <a:pt x="1326388" y="2078418"/>
                            <a:pt x="1016000" y="2083881"/>
                          </a:cubicBezTo>
                          <a:cubicBezTo>
                            <a:pt x="705612" y="2089344"/>
                            <a:pt x="490782" y="2077693"/>
                            <a:pt x="338673" y="2083881"/>
                          </a:cubicBezTo>
                          <a:cubicBezTo>
                            <a:pt x="132330" y="2079989"/>
                            <a:pt x="39966" y="1924674"/>
                            <a:pt x="0" y="1745208"/>
                          </a:cubicBezTo>
                          <a:cubicBezTo>
                            <a:pt x="-6254" y="1559944"/>
                            <a:pt x="-5244" y="1441206"/>
                            <a:pt x="0" y="1290428"/>
                          </a:cubicBezTo>
                          <a:cubicBezTo>
                            <a:pt x="5244" y="1139650"/>
                            <a:pt x="-8131" y="907017"/>
                            <a:pt x="0" y="807518"/>
                          </a:cubicBezTo>
                          <a:cubicBezTo>
                            <a:pt x="8131" y="708019"/>
                            <a:pt x="6584" y="493279"/>
                            <a:pt x="0" y="338673"/>
                          </a:cubicBezTo>
                          <a:close/>
                        </a:path>
                      </a:pathLst>
                    </a:cu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228600">
                <a:srgbClr val="92D050">
                  <a:alpha val="40000"/>
                </a:srgbClr>
              </a:glow>
            </a:effectLst>
          </p:spPr>
          <p:txBody>
            <a:bodyPr rot="0" spcFirstLastPara="0" vert="horz" wrap="square" lIns="121920" tIns="97536" rIns="121920" bIns="9753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33" b="1" i="0" u="none" strike="noStrike" kern="1200" cap="none" spc="0" normalizeH="0" baseline="0" noProof="0">
                  <a:ln>
                    <a:noFill/>
                  </a:ln>
                  <a:solidFill>
                    <a:srgbClr val="FFEDC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Fine-Tuned</a:t>
              </a:r>
              <a:r>
                <a:rPr kumimoji="0" lang="en-US" sz="2933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LLM</a:t>
              </a:r>
            </a:p>
          </p:txBody>
        </p:sp>
        <p:sp>
          <p:nvSpPr>
            <p:cNvPr id="10" name="Plus Sign 22">
              <a:extLst>
                <a:ext uri="{FF2B5EF4-FFF2-40B4-BE49-F238E27FC236}">
                  <a16:creationId xmlns:a16="http://schemas.microsoft.com/office/drawing/2014/main" id="{C62100A8-0982-74C3-B511-0CF9897C11DE}"/>
                </a:ext>
              </a:extLst>
            </p:cNvPr>
            <p:cNvSpPr/>
            <p:nvPr/>
          </p:nvSpPr>
          <p:spPr bwMode="auto">
            <a:xfrm>
              <a:off x="6355540" y="5700964"/>
              <a:ext cx="940158" cy="907510"/>
            </a:xfrm>
            <a:prstGeom prst="mathPlus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21920" tIns="97536" rIns="121920" bIns="975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Equals 23">
              <a:extLst>
                <a:ext uri="{FF2B5EF4-FFF2-40B4-BE49-F238E27FC236}">
                  <a16:creationId xmlns:a16="http://schemas.microsoft.com/office/drawing/2014/main" id="{F0CFFE22-228D-AE21-425E-89A4D5F67DAB}"/>
                </a:ext>
              </a:extLst>
            </p:cNvPr>
            <p:cNvSpPr/>
            <p:nvPr/>
          </p:nvSpPr>
          <p:spPr bwMode="auto">
            <a:xfrm>
              <a:off x="10992302" y="5665097"/>
              <a:ext cx="940158" cy="979245"/>
            </a:xfrm>
            <a:prstGeom prst="mathEqual">
              <a:avLst/>
            </a:prstGeom>
            <a:solidFill>
              <a:srgbClr val="243A5E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21920" tIns="97536" rIns="121920" bIns="975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21679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17D4172-3ED8-5A57-2F64-3ECEA0546BFE}"/>
              </a:ext>
            </a:extLst>
          </p:cNvPr>
          <p:cNvSpPr txBox="1"/>
          <p:nvPr/>
        </p:nvSpPr>
        <p:spPr>
          <a:xfrm>
            <a:off x="588264" y="1998954"/>
            <a:ext cx="11018520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/>
              <a:t>Fine-tuning refers to </a:t>
            </a:r>
            <a:r>
              <a:rPr lang="en-US" sz="2800" b="1">
                <a:solidFill>
                  <a:schemeClr val="accent3"/>
                </a:solidFill>
              </a:rPr>
              <a:t>customizing a pre-trained LLM </a:t>
            </a:r>
            <a:r>
              <a:rPr lang="en-US" sz="2800"/>
              <a:t>with additional training on a specific task or new dataset for enhanced performance and accuracy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303A82-ADC6-8870-BB9C-83FE0E4DECB4}"/>
              </a:ext>
            </a:extLst>
          </p:cNvPr>
          <p:cNvSpPr txBox="1"/>
          <p:nvPr/>
        </p:nvSpPr>
        <p:spPr>
          <a:xfrm>
            <a:off x="5700595" y="5878740"/>
            <a:ext cx="162760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Curated Data Set</a:t>
            </a:r>
          </a:p>
        </p:txBody>
      </p:sp>
    </p:spTree>
    <p:extLst>
      <p:ext uri="{BB962C8B-B14F-4D97-AF65-F5344CB8AC3E}">
        <p14:creationId xmlns:p14="http://schemas.microsoft.com/office/powerpoint/2010/main" val="2043094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D2D7A5-6373-7792-C05E-B987C19C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7891" y="5353088"/>
            <a:ext cx="11148888" cy="1307212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Most people won’t train a foundation model; fine tuning with proprietary data provides a competitive advantage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4AB6AB-AFFD-BB2C-F04E-D7534BBC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585216" y="4970286"/>
            <a:ext cx="2892358" cy="769441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1200"/>
              </a:spcAft>
              <a:defRPr/>
            </a:pPr>
            <a:r>
              <a:rPr lang="en-US" sz="320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 Semibold"/>
              </a:rPr>
              <a:t>Differentiation</a:t>
            </a:r>
            <a:endParaRPr kumimoji="0" lang="en-US" sz="3200" b="0" i="0" u="none" strike="noStrike" kern="1200" cap="none" spc="-50" normalizeH="0" baseline="0" noProof="0">
              <a:ln>
                <a:noFill/>
              </a:ln>
              <a:gradFill>
                <a:gsLst>
                  <a:gs pos="0">
                    <a:schemeClr val="accent3"/>
                  </a:gs>
                  <a:gs pos="10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+mj-lt"/>
              <a:ea typeface="+mn-ea"/>
              <a:cs typeface="Segoe UI Semi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AD1002-1A6C-1F9F-8223-BCB42423AEB1}"/>
              </a:ext>
            </a:extLst>
          </p:cNvPr>
          <p:cNvGrpSpPr/>
          <p:nvPr/>
        </p:nvGrpSpPr>
        <p:grpSpPr>
          <a:xfrm>
            <a:off x="457892" y="1291726"/>
            <a:ext cx="11148889" cy="1690014"/>
            <a:chOff x="457892" y="1291726"/>
            <a:chExt cx="11148889" cy="169001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9DBBF8-BC63-521E-2BD0-29B5B96AB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7892" y="1674528"/>
              <a:ext cx="11148889" cy="1307212"/>
            </a:xfrm>
            <a:prstGeom prst="roundRect">
              <a:avLst>
                <a:gd name="adj" fmla="val 6124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Developers hope that by fine tuning models with their own data and instructions, they'll get better results for their tasks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65D1B-D232-1484-5B08-8E580DC19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5218" y="1291726"/>
              <a:ext cx="3774747" cy="769441"/>
            </a:xfrm>
            <a:prstGeom prst="rect">
              <a:avLst/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742">
                <a:spcBef>
                  <a:spcPct val="0"/>
                </a:spcBef>
                <a:spcAft>
                  <a:spcPts val="1200"/>
                </a:spcAft>
              </a:pPr>
              <a:r>
                <a:rPr kumimoji="0" lang="en-US" sz="3200" b="0" i="0" u="none" strike="noStrike" kern="1200" cap="none" spc="-50" normalizeH="0" baseline="0" noProof="0">
                  <a:ln>
                    <a:noFill/>
                  </a:ln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Better performance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038995-C11E-A5B8-6D42-4D1E0A03E71C}"/>
              </a:ext>
            </a:extLst>
          </p:cNvPr>
          <p:cNvGrpSpPr/>
          <p:nvPr/>
        </p:nvGrpSpPr>
        <p:grpSpPr>
          <a:xfrm>
            <a:off x="457891" y="3061253"/>
            <a:ext cx="11148889" cy="1690014"/>
            <a:chOff x="457891" y="3061253"/>
            <a:chExt cx="11148889" cy="169001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00BB0F-53BF-1B4C-DFC7-D4A6A58C3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7891" y="3444055"/>
              <a:ext cx="11148889" cy="1307212"/>
            </a:xfrm>
            <a:prstGeom prst="roundRect">
              <a:avLst>
                <a:gd name="adj" fmla="val 6124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742">
                <a:defRPr/>
              </a:pPr>
              <a:r>
                <a:rPr lang="en-US" sz="1800">
                  <a:solidFill>
                    <a:srgbClr val="000000"/>
                  </a:solidFill>
                </a:rPr>
                <a:t>You may want to fine tune a smaller model for a specific task, instead of using an expensive general-purpose model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A884C5-19FB-A5BA-18C1-8B7D6DCD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5216" y="3061253"/>
              <a:ext cx="4821671" cy="769441"/>
            </a:xfrm>
            <a:prstGeom prst="rect">
              <a:avLst/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742">
                <a:spcBef>
                  <a:spcPct val="0"/>
                </a:spcBef>
                <a:spcAft>
                  <a:spcPts val="1200"/>
                </a:spcAft>
              </a:pPr>
              <a:r>
                <a:rPr kumimoji="0" lang="en-US" sz="3200" b="0" i="0" u="none" strike="noStrike" kern="1200" cap="none" spc="-50" normalizeH="0" baseline="0" noProof="0">
                  <a:ln>
                    <a:noFill/>
                  </a:ln>
                  <a:gradFill>
                    <a:gsLst>
                      <a:gs pos="0">
                        <a:srgbClr val="FF5C39"/>
                      </a:gs>
                      <a:gs pos="10000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cs typeface="Segoe UI Semibold"/>
                </a:rPr>
                <a:t>Cheaper or faster models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50EF6B-76C2-E1F7-EBE2-67740A4226F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defTabSz="932742">
              <a:lnSpc>
                <a:spcPct val="100000"/>
              </a:lnSpc>
              <a:spcBef>
                <a:spcPct val="0"/>
              </a:spcBef>
              <a:buNone/>
              <a:defRPr sz="4800" b="1" cap="none" spc="-50" baseline="0">
                <a:ln>
                  <a:noFill/>
                </a:ln>
                <a:gradFill>
                  <a:gsLst>
                    <a:gs pos="0">
                      <a:srgbClr val="FF5C39"/>
                    </a:gs>
                    <a:gs pos="33000">
                      <a:srgbClr val="C03BC4"/>
                    </a:gs>
                    <a:gs pos="66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Calibri_MSFontService"/>
                <a:cs typeface="Segoe UI Semibold"/>
              </a:defRPr>
            </a:lvl1pPr>
          </a:lstStyle>
          <a:p>
            <a:r>
              <a:rPr lang="en-US"/>
              <a:t>Why fine tune?</a:t>
            </a:r>
          </a:p>
        </p:txBody>
      </p:sp>
    </p:spTree>
    <p:extLst>
      <p:ext uri="{BB962C8B-B14F-4D97-AF65-F5344CB8AC3E}">
        <p14:creationId xmlns:p14="http://schemas.microsoft.com/office/powerpoint/2010/main" val="1314493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llama head in a room with computers&#10;&#10;Description automatically generated">
            <a:extLst>
              <a:ext uri="{FF2B5EF4-FFF2-40B4-BE49-F238E27FC236}">
                <a16:creationId xmlns:a16="http://schemas.microsoft.com/office/drawing/2014/main" id="{0B10EE82-D8D6-0F18-FC3B-3AD6D8D0A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03"/>
          <a:stretch/>
        </p:blipFill>
        <p:spPr>
          <a:xfrm>
            <a:off x="-1" y="0"/>
            <a:ext cx="12221819" cy="6858000"/>
          </a:xfrm>
          <a:prstGeom prst="rect">
            <a:avLst/>
          </a:prstGeom>
        </p:spPr>
      </p:pic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D3F611C1-8D79-7FEF-102A-E549138D9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749287"/>
            <a:ext cx="11914632" cy="3962400"/>
          </a:xfrm>
          <a:prstGeom prst="roundRect">
            <a:avLst>
              <a:gd name="adj" fmla="val 2697"/>
            </a:avLst>
          </a:prstGeom>
          <a:solidFill>
            <a:schemeClr val="bg1">
              <a:alpha val="4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7BB50-356F-ACB0-5E14-55265D308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3" y="588962"/>
            <a:ext cx="11018520" cy="553998"/>
          </a:xfrm>
        </p:spPr>
        <p:txBody>
          <a:bodyPr wrap="square" anchor="t">
            <a:normAutofit fontScale="90000"/>
          </a:bodyPr>
          <a:lstStyle/>
          <a:p>
            <a:r>
              <a:rPr lang="en-US" sz="4000">
                <a:solidFill>
                  <a:schemeClr val="bg1"/>
                </a:solidFill>
              </a:rPr>
              <a:t>Challenges of fine tuning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50CD63-78CF-9CCB-1D55-7469DBE6251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58118694"/>
              </p:ext>
            </p:extLst>
          </p:nvPr>
        </p:nvGraphicFramePr>
        <p:xfrm>
          <a:off x="584200" y="143510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169528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5D2D7A5-6373-7792-C05E-B987C19C4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25395" y="2847968"/>
            <a:ext cx="3481388" cy="2240868"/>
          </a:xfrm>
          <a:prstGeom prst="roundRect">
            <a:avLst>
              <a:gd name="adj" fmla="val 6124"/>
            </a:avLst>
          </a:pr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742">
              <a:defRPr/>
            </a:pPr>
            <a:r>
              <a:rPr lang="en-US" sz="1800">
                <a:solidFill>
                  <a:srgbClr val="000000"/>
                </a:solidFill>
              </a:rPr>
              <a:t>Fine-tuning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904AB6AB-AFFD-BB2C-F04E-D7534BBC55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8252720" y="2385653"/>
            <a:ext cx="2892358" cy="89255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50" normalizeH="0" baseline="0" noProof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+mj-lt"/>
                <a:ea typeface="+mn-ea"/>
                <a:cs typeface="Segoe UI Semibold"/>
              </a:rPr>
              <a:t>Fine-tuning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96C82B-9B39-DA47-6F17-697E1AEDF6DB}"/>
              </a:ext>
            </a:extLst>
          </p:cNvPr>
          <p:cNvGrpSpPr/>
          <p:nvPr/>
        </p:nvGrpSpPr>
        <p:grpSpPr>
          <a:xfrm>
            <a:off x="581596" y="2385653"/>
            <a:ext cx="3481388" cy="2703183"/>
            <a:chOff x="581596" y="2385653"/>
            <a:chExt cx="3481388" cy="2703183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F9DBBF8-BC63-521E-2BD0-29B5B96AB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1596" y="2847968"/>
              <a:ext cx="3481388" cy="2240868"/>
            </a:xfrm>
            <a:prstGeom prst="roundRect">
              <a:avLst>
                <a:gd name="adj" fmla="val 6124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742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rPr>
                <a:t>Few Shot learning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665D1B-D232-1484-5B08-8E580DC19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8921" y="2385653"/>
              <a:ext cx="1093375" cy="892552"/>
            </a:xfrm>
            <a:prstGeom prst="rect">
              <a:avLst/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742">
                <a:spcBef>
                  <a:spcPct val="0"/>
                </a:spcBef>
                <a:spcAft>
                  <a:spcPts val="1200"/>
                </a:spcAft>
              </a:pPr>
              <a:r>
                <a:rPr kumimoji="0" lang="en-US" sz="4000" b="0" i="0" u="none" strike="noStrike" kern="1200" cap="none" spc="-50" normalizeH="0" baseline="0" noProof="0">
                  <a:ln>
                    <a:noFill/>
                  </a:ln>
                  <a:gradFill>
                    <a:gsLst>
                      <a:gs pos="100000">
                        <a:srgbClr val="0078D4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FSL</a:t>
              </a:r>
              <a:endParaRPr lang="en-US" sz="4000" spc="-50"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 Semibold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A748A0-C129-ECEE-B95C-4968169B2299}"/>
              </a:ext>
            </a:extLst>
          </p:cNvPr>
          <p:cNvGrpSpPr/>
          <p:nvPr/>
        </p:nvGrpSpPr>
        <p:grpSpPr>
          <a:xfrm>
            <a:off x="4353496" y="2385653"/>
            <a:ext cx="3481388" cy="2703183"/>
            <a:chOff x="4353496" y="2385653"/>
            <a:chExt cx="3481388" cy="2703183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D00BB0F-53BF-1B4C-DFC7-D4A6A58C3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53496" y="2847968"/>
              <a:ext cx="3481388" cy="2240868"/>
            </a:xfrm>
            <a:prstGeom prst="roundRect">
              <a:avLst>
                <a:gd name="adj" fmla="val 6124"/>
              </a:avLst>
            </a:prstGeom>
            <a:noFill/>
            <a:ln w="12700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32004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lvl="0" defTabSz="932742">
                <a:defRPr/>
              </a:pPr>
              <a:r>
                <a:rPr lang="en-US" sz="1800">
                  <a:solidFill>
                    <a:srgbClr val="000000"/>
                  </a:solidFill>
                </a:rPr>
                <a:t>Retrieval Augmented Generation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DA884C5-19FB-A5BA-18C1-8B7D6DCD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480820" y="2385653"/>
              <a:ext cx="1383887" cy="892552"/>
            </a:xfrm>
            <a:prstGeom prst="rect">
              <a:avLst/>
            </a:prstGeom>
            <a:solidFill>
              <a:schemeClr val="bg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18288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742">
                <a:spcBef>
                  <a:spcPct val="0"/>
                </a:spcBef>
                <a:spcAft>
                  <a:spcPts val="1200"/>
                </a:spcAft>
              </a:pPr>
              <a:r>
                <a:rPr kumimoji="0" lang="en-US" sz="4000" b="0" i="0" u="none" strike="noStrike" kern="1200" cap="none" spc="-50" normalizeH="0" baseline="0" noProof="0">
                  <a:ln>
                    <a:noFill/>
                  </a:ln>
                  <a:gradFill>
                    <a:gsLst>
                      <a:gs pos="0">
                        <a:srgbClr val="FF5C39"/>
                      </a:gs>
                      <a:gs pos="10000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+mn-ea"/>
                  <a:cs typeface="Segoe UI Semibold"/>
                </a:rPr>
                <a:t>RAG</a:t>
              </a:r>
              <a:endParaRPr lang="en-US" sz="4000" spc="-50">
                <a:gradFill>
                  <a:gsLst>
                    <a:gs pos="0">
                      <a:schemeClr val="accent3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 Semibold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50EF6B-76C2-E1F7-EBE2-67740A4226F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Recap of current domain adaptation technics</a:t>
            </a:r>
          </a:p>
        </p:txBody>
      </p:sp>
    </p:spTree>
    <p:extLst>
      <p:ext uri="{BB962C8B-B14F-4D97-AF65-F5344CB8AC3E}">
        <p14:creationId xmlns:p14="http://schemas.microsoft.com/office/powerpoint/2010/main" val="877999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C00FB1-51DE-5994-C231-AD9CC13A4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Research | UC Berkeley's </a:t>
            </a:r>
            <a:r>
              <a:rPr lang="en-US">
                <a:latin typeface="Segoe UI Semibold_MSFontService"/>
                <a:cs typeface="Segoe UI"/>
              </a:rPr>
              <a:t>RAFT</a:t>
            </a:r>
            <a:br>
              <a:rPr lang="en-US">
                <a:latin typeface="Segoe UI Semibold_MSFontService"/>
                <a:cs typeface="Segoe UI"/>
              </a:rPr>
            </a:br>
            <a:r>
              <a:rPr lang="en-US" sz="2800">
                <a:latin typeface="Segoe UI Semibold_MSFontService"/>
                <a:cs typeface="Segoe UI"/>
              </a:rPr>
              <a:t>Retrieval Augmented Fine Tuning</a:t>
            </a:r>
            <a:endParaRPr lang="en-US" sz="2800">
              <a:cs typeface="Segoe UI"/>
            </a:endParaRPr>
          </a:p>
        </p:txBody>
      </p:sp>
      <p:pic>
        <p:nvPicPr>
          <p:cNvPr id="2" name="Picture 6" descr="Uc Berkeley Logo Png Transparent Png Kindpng Images">
            <a:extLst>
              <a:ext uri="{FF2B5EF4-FFF2-40B4-BE49-F238E27FC236}">
                <a16:creationId xmlns:a16="http://schemas.microsoft.com/office/drawing/2014/main" id="{0EA28964-1191-B506-9FA0-C13DC4973E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28" r="21022"/>
          <a:stretch/>
        </p:blipFill>
        <p:spPr bwMode="auto">
          <a:xfrm>
            <a:off x="4196552" y="4228036"/>
            <a:ext cx="1733873" cy="1724683"/>
          </a:xfrm>
          <a:prstGeom prst="rect">
            <a:avLst/>
          </a:prstGeom>
          <a:effectLst>
            <a:glow rad="356143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orilla holding tools&#10;&#10;Description automatically generated">
            <a:extLst>
              <a:ext uri="{FF2B5EF4-FFF2-40B4-BE49-F238E27FC236}">
                <a16:creationId xmlns:a16="http://schemas.microsoft.com/office/drawing/2014/main" id="{D8E60508-C4F0-F9D9-03A2-6D40C137DD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592"/>
          <a:stretch/>
        </p:blipFill>
        <p:spPr>
          <a:xfrm>
            <a:off x="1612923" y="4249156"/>
            <a:ext cx="2322973" cy="1703563"/>
          </a:xfrm>
          <a:prstGeom prst="rect">
            <a:avLst/>
          </a:prstGeom>
          <a:effectLst>
            <a:glow rad="356143">
              <a:schemeClr val="tx1"/>
            </a:glow>
          </a:effectLst>
        </p:spPr>
      </p:pic>
    </p:spTree>
    <p:extLst>
      <p:ext uri="{BB962C8B-B14F-4D97-AF65-F5344CB8AC3E}">
        <p14:creationId xmlns:p14="http://schemas.microsoft.com/office/powerpoint/2010/main" val="39265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A286464-C773-6041-F8B0-1823CBD0D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5" name="Rectangle: Rounded Corners 15">
            <a:extLst>
              <a:ext uri="{FF2B5EF4-FFF2-40B4-BE49-F238E27FC236}">
                <a16:creationId xmlns:a16="http://schemas.microsoft.com/office/drawing/2014/main" id="{3076CF2D-8715-DE2A-92F9-2A24AD7B6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D54D9-6761-B993-5034-A273AA1D1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63"/>
          <a:stretch/>
        </p:blipFill>
        <p:spPr>
          <a:xfrm>
            <a:off x="588263" y="2681032"/>
            <a:ext cx="10907423" cy="296447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E37EAFB0-0ED5-B536-69E2-BF7A69F12C36}"/>
              </a:ext>
            </a:extLst>
          </p:cNvPr>
          <p:cNvSpPr txBox="1">
            <a:spLocks/>
          </p:cNvSpPr>
          <p:nvPr/>
        </p:nvSpPr>
        <p:spPr>
          <a:xfrm>
            <a:off x="588263" y="1220639"/>
            <a:ext cx="11195949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 b="1">
                <a:ln>
                  <a:noFill/>
                </a:ln>
                <a:gradFill>
                  <a:gsLst>
                    <a:gs pos="0">
                      <a:srgbClr val="FF5C39"/>
                    </a:gs>
                    <a:gs pos="33000">
                      <a:srgbClr val="C03BC4"/>
                    </a:gs>
                    <a:gs pos="66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Calibri_MSFontService"/>
                <a:cs typeface="Segoe UI Semibold"/>
              </a:rPr>
              <a:t>Understanding RAFT with an Exam Analogy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81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2DBC3CE-861C-3735-8156-8E74E1236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9"/>
          <a:stretch/>
        </p:blipFill>
        <p:spPr>
          <a:xfrm>
            <a:off x="9192" y="-1"/>
            <a:ext cx="12175436" cy="6858001"/>
          </a:xfrm>
          <a:prstGeom prst="rect">
            <a:avLst/>
          </a:prstGeom>
        </p:spPr>
      </p:pic>
      <p:sp>
        <p:nvSpPr>
          <p:cNvPr id="10" name="Rectangle: Rounded Corners 15">
            <a:extLst>
              <a:ext uri="{FF2B5EF4-FFF2-40B4-BE49-F238E27FC236}">
                <a16:creationId xmlns:a16="http://schemas.microsoft.com/office/drawing/2014/main" id="{205C7C62-C1EB-6EC4-D86E-7A38BDB43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80089" y="3429000"/>
            <a:ext cx="9031821" cy="1598875"/>
          </a:xfrm>
          <a:prstGeom prst="roundRect">
            <a:avLst>
              <a:gd name="adj" fmla="val 2697"/>
            </a:avLst>
          </a:prstGeom>
          <a:solidFill>
            <a:schemeClr val="bg1">
              <a:alpha val="63859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37EAFB0-0ED5-B536-69E2-BF7A69F12C36}"/>
              </a:ext>
            </a:extLst>
          </p:cNvPr>
          <p:cNvSpPr txBox="1">
            <a:spLocks/>
          </p:cNvSpPr>
          <p:nvPr/>
        </p:nvSpPr>
        <p:spPr>
          <a:xfrm>
            <a:off x="2350803" y="3873352"/>
            <a:ext cx="8025650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lang="en-US" sz="4800" b="1">
                <a:ln>
                  <a:noFill/>
                </a:ln>
                <a:gradFill>
                  <a:gsLst>
                    <a:gs pos="0">
                      <a:srgbClr val="FF5C39"/>
                    </a:gs>
                    <a:gs pos="33000">
                      <a:srgbClr val="C03BC4"/>
                    </a:gs>
                    <a:gs pos="66000">
                      <a:srgbClr val="0078D4"/>
                    </a:gs>
                    <a:gs pos="10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Calibri_MSFontService"/>
                <a:cs typeface="Segoe UI Semibold"/>
              </a:rPr>
              <a:t>RAFT: Build your own librarian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FE85A1-CF03-DAE1-9DD1-D312A79F3D96}"/>
              </a:ext>
            </a:extLst>
          </p:cNvPr>
          <p:cNvSpPr txBox="1"/>
          <p:nvPr/>
        </p:nvSpPr>
        <p:spPr>
          <a:xfrm>
            <a:off x="4968612" y="6529466"/>
            <a:ext cx="722338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Generated using Dalle-3 (Notebook 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hlinkClick r:id="rId4"/>
              </a:rPr>
              <a:t>https://aka.ms/raft-genai-summit-2024-vis</a:t>
            </a: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06890404"/>
      </p:ext>
    </p:extLst>
  </p:cSld>
  <p:clrMapOvr>
    <a:masterClrMapping/>
  </p:clrMapOvr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368F8794-D6F1-487B-AE65-4B307A886AF3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197">
    <a:dk1>
      <a:srgbClr val="091F2C"/>
    </a:dk1>
    <a:lt1>
      <a:srgbClr val="FFFFFF"/>
    </a:lt1>
    <a:dk2>
      <a:srgbClr val="091F2C"/>
    </a:dk2>
    <a:lt2>
      <a:srgbClr val="E8E6DF"/>
    </a:lt2>
    <a:accent1>
      <a:srgbClr val="C5B4E3"/>
    </a:accent1>
    <a:accent2>
      <a:srgbClr val="0078D4"/>
    </a:accent2>
    <a:accent3>
      <a:srgbClr val="8DE971"/>
    </a:accent3>
    <a:accent4>
      <a:srgbClr val="D7D2CB"/>
    </a:accent4>
    <a:accent5>
      <a:srgbClr val="8661C5"/>
    </a:accent5>
    <a:accent6>
      <a:srgbClr val="D2D2D2"/>
    </a:accent6>
    <a:hlink>
      <a:srgbClr val="D59ED7"/>
    </a:hlink>
    <a:folHlink>
      <a:srgbClr val="D59ED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235cd712-8d4c-4134-8f23-23abf9bcf3b1">
      <UserInfo>
        <DisplayName>Maren Mott (DYNAMIC EVENTS INC)</DisplayName>
        <AccountId>23</AccountId>
        <AccountType/>
      </UserInfo>
      <UserInfo>
        <DisplayName>Alyssa Ames (DYNAMIC EVENTS INC)</DisplayName>
        <AccountId>27</AccountId>
        <AccountType/>
      </UserInfo>
      <UserInfo>
        <DisplayName>Miwa Monji</DisplayName>
        <AccountId>465</AccountId>
        <AccountType/>
      </UserInfo>
      <UserInfo>
        <DisplayName>Nellie Gustafsson</DisplayName>
        <AccountId>470</AccountId>
        <AccountType/>
      </UserInfo>
      <UserInfo>
        <DisplayName>Mohammad Ali</DisplayName>
        <AccountId>471</AccountId>
        <AccountType/>
      </UserInfo>
      <UserInfo>
        <DisplayName>Lada Hill</DisplayName>
        <AccountId>472</AccountId>
        <AccountType/>
      </UserInfo>
      <UserInfo>
        <DisplayName>Karlien Vanden Eynde</DisplayName>
        <AccountId>473</AccountId>
        <AccountType/>
      </UserInfo>
      <UserInfo>
        <DisplayName>Sarah Sliker (AG Consulting Partners, Inc.)</DisplayName>
        <AccountId>474</AccountId>
        <AccountType/>
      </UserInfo>
      <UserInfo>
        <DisplayName>ESC Content Experience Support</DisplayName>
        <AccountId>28</AccountId>
        <AccountType/>
      </UserInfo>
      <UserInfo>
        <DisplayName>Claudia Rybienik (Wipro Designit Services Inc)</DisplayName>
        <AccountId>489</AccountId>
        <AccountType/>
      </UserInfo>
      <UserInfo>
        <DisplayName>Rae Lyon (she/her)</DisplayName>
        <AccountId>490</AccountId>
        <AccountType/>
      </UserInfo>
      <UserInfo>
        <DisplayName>Sarath ORUGANTI</DisplayName>
        <AccountId>496</AccountId>
        <AccountType/>
      </UserInfo>
      <UserInfo>
        <DisplayName>Shiva Shastri</DisplayName>
        <AccountId>495</AccountId>
        <AccountType/>
      </UserInfo>
      <UserInfo>
        <DisplayName>Lisa Usitalo (BRIDGE PARTNERS LLC)</DisplayName>
        <AccountId>498</AccountId>
        <AccountType/>
      </UserInfo>
      <UserInfo>
        <DisplayName>Claude Lorenson</DisplayName>
        <AccountId>497</AccountId>
        <AccountType/>
      </UserInfo>
      <UserInfo>
        <DisplayName>Jayden Lee</DisplayName>
        <AccountId>507</AccountId>
        <AccountType/>
      </UserInfo>
      <UserInfo>
        <DisplayName>Adrienne Krefft</DisplayName>
        <AccountId>508</AccountId>
        <AccountType/>
      </UserInfo>
      <UserInfo>
        <DisplayName>Vincent Manna</DisplayName>
        <AccountId>255</AccountId>
        <AccountType/>
      </UserInfo>
      <UserInfo>
        <DisplayName>Tony Korolis</DisplayName>
        <AccountId>509</AccountId>
        <AccountType/>
      </UserInfo>
      <UserInfo>
        <DisplayName>Kanhav Anand</DisplayName>
        <AccountId>510</AccountId>
        <AccountType/>
      </UserInfo>
      <UserInfo>
        <DisplayName>Mike Weber</DisplayName>
        <AccountId>506</AccountId>
        <AccountType/>
      </UserInfo>
      <UserInfo>
        <DisplayName>Sonia Yu</DisplayName>
        <AccountId>512</AccountId>
        <AccountType/>
      </UserInfo>
      <UserInfo>
        <DisplayName>Malena Lopez-Sotelo</DisplayName>
        <AccountId>503</AccountId>
        <AccountType/>
      </UserInfo>
      <UserInfo>
        <DisplayName>Amy Boyd</DisplayName>
        <AccountId>514</AccountId>
        <AccountType/>
      </UserInfo>
      <UserInfo>
        <DisplayName>Marc Baiza</DisplayName>
        <AccountId>515</AccountId>
        <AccountType/>
      </UserInfo>
      <UserInfo>
        <DisplayName>Beena More</DisplayName>
        <AccountId>530</AccountId>
        <AccountType/>
      </UserInfo>
      <UserInfo>
        <DisplayName>Bruce Moe</DisplayName>
        <AccountId>531</AccountId>
        <AccountType/>
      </UserInfo>
      <UserInfo>
        <DisplayName>Julia Kasper</DisplayName>
        <AccountId>532</AccountId>
        <AccountType/>
      </UserInfo>
      <UserInfo>
        <DisplayName>Naga Surendran</DisplayName>
        <AccountId>533</AccountId>
        <AccountType/>
      </UserInfo>
      <UserInfo>
        <DisplayName>Nima Kamoosi</DisplayName>
        <AccountId>534</AccountId>
        <AccountType/>
      </UserInfo>
      <UserInfo>
        <DisplayName>Mike Budzynski</DisplayName>
        <AccountId>535</AccountId>
        <AccountType/>
      </UserInfo>
      <UserInfo>
        <DisplayName>Fernando Mejia</DisplayName>
        <AccountId>536</AccountId>
        <AccountType/>
      </UserInfo>
      <UserInfo>
        <DisplayName>Pierce Boggan</DisplayName>
        <AccountId>537</AccountId>
        <AccountType/>
      </UserInfo>
      <UserInfo>
        <DisplayName>Andrei Kamenev</DisplayName>
        <AccountId>538</AccountId>
        <AccountType/>
      </UserInfo>
      <UserInfo>
        <DisplayName>Sreekanth Thirthala Venkata</DisplayName>
        <AccountId>539</AccountId>
        <AccountType/>
      </UserInfo>
      <UserInfo>
        <DisplayName>Vladimir Vinogradsky</DisplayName>
        <AccountId>540</AccountId>
        <AccountType/>
      </UserInfo>
      <UserInfo>
        <DisplayName>Alicia Li (ASA)</DisplayName>
        <AccountId>541</AccountId>
        <AccountType/>
      </UserInfo>
      <UserInfo>
        <DisplayName>Nandini Srinivasan</DisplayName>
        <AccountId>527</AccountId>
        <AccountType/>
      </UserInfo>
      <UserInfo>
        <DisplayName>Yitzhak Kesselman</DisplayName>
        <AccountId>632</AccountId>
        <AccountType/>
      </UserInfo>
      <UserInfo>
        <DisplayName>Tessa Kloster (PALMER)</DisplayName>
        <AccountId>371</AccountId>
        <AccountType/>
      </UserInfo>
      <UserInfo>
        <DisplayName>Will Thompson</DisplayName>
        <AccountId>633</AccountId>
        <AccountType/>
      </UserInfo>
      <UserInfo>
        <DisplayName>Vinu Chacko</DisplayName>
        <AccountId>670</AccountId>
        <AccountType/>
      </UserInfo>
      <UserInfo>
        <DisplayName>Tracy Haskins (Zensar Technologies Inc)</DisplayName>
        <AccountId>675</AccountId>
        <AccountType/>
      </UserInfo>
      <UserInfo>
        <DisplayName>Neelay Thaker</DisplayName>
        <AccountId>674</AccountId>
        <AccountType/>
      </UserInfo>
      <UserInfo>
        <DisplayName>Laura Wolf</DisplayName>
        <AccountId>436</AccountId>
        <AccountType/>
      </UserInfo>
      <UserInfo>
        <DisplayName>Krishnan Ranganathan</DisplayName>
        <AccountId>677</AccountId>
        <AccountType/>
      </UserInfo>
      <UserInfo>
        <DisplayName>JJ Kim</DisplayName>
        <AccountId>678</AccountId>
        <AccountType/>
      </UserInfo>
      <UserInfo>
        <DisplayName>Jhoanna Machado</DisplayName>
        <AccountId>679</AccountId>
        <AccountType/>
      </UserInfo>
      <UserInfo>
        <DisplayName>Ishna Kaul</DisplayName>
        <AccountId>680</AccountId>
        <AccountType/>
      </UserInfo>
      <UserInfo>
        <DisplayName>Andrea Chan</DisplayName>
        <AccountId>681</AccountId>
        <AccountType/>
      </UserInfo>
      <UserInfo>
        <DisplayName>Mikia Carter</DisplayName>
        <AccountId>682</AccountId>
        <AccountType/>
      </UserInfo>
      <UserInfo>
        <DisplayName>Ali Dalloul (C AND AI)</DisplayName>
        <AccountId>683</AccountId>
        <AccountType/>
      </UserInfo>
      <UserInfo>
        <DisplayName>Jenny Chao</DisplayName>
        <AccountId>684</AccountId>
        <AccountType/>
      </UserInfo>
      <UserInfo>
        <DisplayName>Eve Psalti</DisplayName>
        <AccountId>676</AccountId>
        <AccountType/>
      </UserInfo>
      <UserInfo>
        <DisplayName>Amit Bahree</DisplayName>
        <AccountId>685</AccountId>
        <AccountType/>
      </UserInfo>
      <UserInfo>
        <DisplayName>Danielle Cass</DisplayName>
        <AccountId>686</AccountId>
        <AccountType/>
      </UserInfo>
      <UserInfo>
        <DisplayName>Khawar Zuberi</DisplayName>
        <AccountId>687</AccountId>
        <AccountType/>
      </UserInfo>
      <UserInfo>
        <DisplayName>Vanessa Diaz</DisplayName>
        <AccountId>688</AccountId>
        <AccountType/>
      </UserInfo>
      <UserInfo>
        <DisplayName>Mehul Harry</DisplayName>
        <AccountId>730</AccountId>
        <AccountType/>
      </UserInfo>
      <UserInfo>
        <DisplayName>Ronald Chang</DisplayName>
        <AccountId>482</AccountId>
        <AccountType/>
      </UserInfo>
      <UserInfo>
        <DisplayName>Eric Hudson</DisplayName>
        <AccountId>553</AccountId>
        <AccountType/>
      </UserInfo>
      <UserInfo>
        <DisplayName>Isaac Levin (RED DOOR COLLABORATIVE LLC)</DisplayName>
        <AccountId>715</AccountId>
        <AccountType/>
      </UserInfo>
      <UserInfo>
        <DisplayName>Anna Soracco</DisplayName>
        <AccountId>720</AccountId>
        <AccountType/>
      </UserInfo>
      <UserInfo>
        <DisplayName>Ronak Chokshi</DisplayName>
        <AccountId>504</AccountId>
        <AccountType/>
      </UserInfo>
      <UserInfo>
        <DisplayName>Devanshi Joshi</DisplayName>
        <AccountId>563</AccountId>
        <AccountType/>
      </UserInfo>
      <UserInfo>
        <DisplayName>Carlos Herquinio</DisplayName>
        <AccountId>641</AccountId>
        <AccountType/>
      </UserInfo>
      <UserInfo>
        <DisplayName>PJ Meyer</DisplayName>
        <AccountId>731</AccountId>
        <AccountType/>
      </UserInfo>
      <UserInfo>
        <DisplayName>Monica Watson (SYNAXIS CORPORATION)</DisplayName>
        <AccountId>702</AccountId>
        <AccountType/>
      </UserInfo>
      <UserInfo>
        <DisplayName>Lan Kaim</DisplayName>
        <AccountId>721</AccountId>
        <AccountType/>
      </UserInfo>
      <UserInfo>
        <DisplayName>Nate Ceres</DisplayName>
        <AccountId>34</AccountId>
        <AccountType/>
      </UserInfo>
      <UserInfo>
        <DisplayName>Kaila Bongiovanni</DisplayName>
        <AccountId>217</AccountId>
        <AccountType/>
      </UserInfo>
      <UserInfo>
        <DisplayName>Melissa Gerber (IFG INTERNATIONAL FINANCIALGRO)</DisplayName>
        <AccountId>485</AccountId>
        <AccountType/>
      </UserInfo>
      <UserInfo>
        <DisplayName>Rajeev Jain</DisplayName>
        <AccountId>704</AccountId>
        <AccountType/>
      </UserInfo>
      <UserInfo>
        <DisplayName>Jeff Birnbaum</DisplayName>
        <AccountId>500</AccountId>
        <AccountType/>
      </UserInfo>
      <UserInfo>
        <DisplayName>Mallory Monsma</DisplayName>
        <AccountId>483</AccountId>
        <AccountType/>
      </UserInfo>
      <UserInfo>
        <DisplayName>Mayunk Jain</DisplayName>
        <AccountId>499</AccountId>
        <AccountType/>
      </UserInfo>
      <UserInfo>
        <DisplayName>Kavita Makdani</DisplayName>
        <AccountId>50</AccountId>
        <AccountType/>
      </UserInfo>
      <UserInfo>
        <DisplayName>Andrea Grant (SYNAXIS CORPORATION)</DisplayName>
        <AccountId>49</AccountId>
        <AccountType/>
      </UserInfo>
      <UserInfo>
        <DisplayName>Nikisha Reyes-Grange</DisplayName>
        <AccountId>468</AccountId>
        <AccountType/>
      </UserInfo>
      <UserInfo>
        <DisplayName>Katie Fritsch</DisplayName>
        <AccountId>722</AccountId>
        <AccountType/>
      </UserInfo>
      <UserInfo>
        <DisplayName>Elizabeth Beals</DisplayName>
        <AccountId>665</AccountId>
        <AccountType/>
      </UserInfo>
      <UserInfo>
        <DisplayName>Sean Whalen</DisplayName>
        <AccountId>706</AccountId>
        <AccountType/>
      </UserInfo>
      <UserInfo>
        <DisplayName>Jen Hall (Synaxis Corporation)</DisplayName>
        <AccountId>464</AccountId>
        <AccountType/>
      </UserInfo>
      <UserInfo>
        <DisplayName>Henk Boelman</DisplayName>
        <AccountId>190</AccountId>
        <AccountType/>
      </UserInfo>
      <UserInfo>
        <DisplayName>Sparsh Agrawat</DisplayName>
        <AccountId>243</AccountId>
        <AccountType/>
      </UserInfo>
      <UserInfo>
        <DisplayName>Natalie Mickey</DisplayName>
        <AccountId>666</AccountId>
        <AccountType/>
      </UserInfo>
      <UserInfo>
        <DisplayName>Heather Correa (Synaxis Corporation)</DisplayName>
        <AccountId>52</AccountId>
        <AccountType/>
      </UserInfo>
      <UserInfo>
        <DisplayName>Andy Beatman</DisplayName>
        <AccountId>517</AccountId>
        <AccountType/>
      </UserInfo>
      <UserInfo>
        <DisplayName>Jasmine Chang</DisplayName>
        <AccountId>293</AccountId>
        <AccountType/>
      </UserInfo>
      <UserInfo>
        <DisplayName>Nannette Sperling (Synaxis Corporation)</DisplayName>
        <AccountId>466</AccountId>
        <AccountType/>
      </UserInfo>
      <UserInfo>
        <DisplayName>Frederico Pravatta Rezende</DisplayName>
        <AccountId>476</AccountId>
        <AccountType/>
      </UserInfo>
      <UserInfo>
        <DisplayName>Arti Gulwadi</DisplayName>
        <AccountId>651</AccountId>
        <AccountType/>
      </UserInfo>
      <UserInfo>
        <DisplayName>Courtney Brewer</DisplayName>
        <AccountId>574</AccountId>
        <AccountType/>
      </UserInfo>
      <UserInfo>
        <DisplayName>Shilpa Dabke</DisplayName>
        <AccountId>511</AccountId>
        <AccountType/>
      </UserInfo>
      <UserInfo>
        <DisplayName>Manami Takao (SYNAXIS CORPORATION)</DisplayName>
        <AccountId>149</AccountId>
        <AccountType/>
      </UserInfo>
      <UserInfo>
        <DisplayName>Ben Brauer</DisplayName>
        <AccountId>549</AccountId>
        <AccountType/>
      </UserInfo>
      <UserInfo>
        <DisplayName>Shreya Baheti</DisplayName>
        <AccountId>444</AccountId>
        <AccountType/>
      </UserInfo>
      <UserInfo>
        <DisplayName>Maria Trizna (Concentrix CVG Customer Manage)</DisplayName>
        <AccountId>732</AccountId>
        <AccountType/>
      </UserInfo>
      <UserInfo>
        <DisplayName>Connor Doyle</DisplayName>
        <AccountId>733</AccountId>
        <AccountType/>
      </UserInfo>
      <UserInfo>
        <DisplayName>Raushni Gupta</DisplayName>
        <AccountId>734</AccountId>
        <AccountType/>
      </UserInfo>
      <UserInfo>
        <DisplayName>Michal Toiba</DisplayName>
        <AccountId>735</AccountId>
        <AccountType/>
      </UserInfo>
      <UserInfo>
        <DisplayName>Ruxi Lalji</DisplayName>
        <AccountId>736</AccountId>
        <AccountType/>
      </UserInfo>
      <UserInfo>
        <DisplayName>Govanna Flores</DisplayName>
        <AccountId>737</AccountId>
        <AccountType/>
      </UserInfo>
      <UserInfo>
        <DisplayName>Alistair Speirs</DisplayName>
        <AccountId>738</AccountId>
        <AccountType/>
      </UserInfo>
      <UserInfo>
        <DisplayName>David Jacobus (Concentrix CVG Customer Manage)</DisplayName>
        <AccountId>739</AccountId>
        <AccountType/>
      </UserInfo>
      <UserInfo>
        <DisplayName>Henry Yan</DisplayName>
        <AccountId>740</AccountId>
        <AccountType/>
      </UserInfo>
      <UserInfo>
        <DisplayName>Adria Martin</DisplayName>
        <AccountId>741</AccountId>
        <AccountType/>
      </UserInfo>
      <UserInfo>
        <DisplayName>Sharmila Chockalingam</DisplayName>
        <AccountId>742</AccountId>
        <AccountType/>
      </UserInfo>
      <UserInfo>
        <DisplayName>Sunny Sun</DisplayName>
        <AccountId>743</AccountId>
        <AccountType/>
      </UserInfo>
      <UserInfo>
        <DisplayName>Jim Harrer</DisplayName>
        <AccountId>744</AccountId>
        <AccountType/>
      </UserInfo>
      <UserInfo>
        <DisplayName>Lanna Teh</DisplayName>
        <AccountId>745</AccountId>
        <AccountType/>
      </UserInfo>
      <UserInfo>
        <DisplayName>Xiaoxuan Guo</DisplayName>
        <AccountId>746</AccountId>
        <AccountType/>
      </UserInfo>
      <UserInfo>
        <DisplayName>Katelyn Rothney</DisplayName>
        <AccountId>747</AccountId>
        <AccountType/>
      </UserInfo>
      <UserInfo>
        <DisplayName>Kamala Dasika</DisplayName>
        <AccountId>748</AccountId>
        <AccountType/>
      </UserInfo>
      <UserInfo>
        <DisplayName>Jason Pereira</DisplayName>
        <AccountId>749</AccountId>
        <AccountType/>
      </UserInfo>
      <UserInfo>
        <DisplayName>Enrico Fuiano</DisplayName>
        <AccountId>750</AccountId>
        <AccountType/>
      </UserInfo>
      <UserInfo>
        <DisplayName>Ama Kusi</DisplayName>
        <AccountId>751</AccountId>
        <AccountType/>
      </UserInfo>
      <UserInfo>
        <DisplayName>Anthony Mocny</DisplayName>
        <AccountId>752</AccountId>
        <AccountType/>
      </UserInfo>
      <UserInfo>
        <DisplayName>Jazz Sharp</DisplayName>
        <AccountId>753</AccountId>
        <AccountType/>
      </UserInfo>
      <UserInfo>
        <DisplayName>Kailyn Sylvester</DisplayName>
        <AccountId>754</AccountId>
        <AccountType/>
      </UserInfo>
      <UserInfo>
        <DisplayName>Marko Hotti</DisplayName>
        <AccountId>755</AccountId>
        <AccountType/>
      </UserInfo>
      <UserInfo>
        <DisplayName>Pang Ngernsupaluck</DisplayName>
        <AccountId>756</AccountId>
        <AccountType/>
      </UserInfo>
      <UserInfo>
        <DisplayName>Perry Leong</DisplayName>
        <AccountId>757</AccountId>
        <AccountType/>
      </UserInfo>
      <UserInfo>
        <DisplayName>Teresa Conte</DisplayName>
        <AccountId>758</AccountId>
        <AccountType/>
      </UserInfo>
      <UserInfo>
        <DisplayName>Swetha Mannepalli</DisplayName>
        <AccountId>759</AccountId>
        <AccountType/>
      </UserInfo>
      <UserInfo>
        <DisplayName>Takuto Higuchi</DisplayName>
        <AccountId>760</AccountId>
        <AccountType/>
      </UserInfo>
      <UserInfo>
        <DisplayName>Aaron Stark</DisplayName>
        <AccountId>761</AccountId>
        <AccountType/>
      </UserInfo>
      <UserInfo>
        <DisplayName>Allison Sparrow</DisplayName>
        <AccountId>762</AccountId>
        <AccountType/>
      </UserInfo>
      <UserInfo>
        <DisplayName>Beatrice Tam</DisplayName>
        <AccountId>763</AccountId>
        <AccountType/>
      </UserInfo>
      <UserInfo>
        <DisplayName>Paulette Lee (Team Tripleplay LLC)</DisplayName>
        <AccountId>646</AccountId>
        <AccountType/>
      </UserInfo>
      <UserInfo>
        <DisplayName>Teresa Muzzi (SYNAXIS CORPORATION)</DisplayName>
        <AccountId>783</AccountId>
        <AccountType/>
      </UserInfo>
      <UserInfo>
        <DisplayName>Golnaz Alibeigi</DisplayName>
        <AccountId>843</AccountId>
        <AccountType/>
      </UserInfo>
      <UserInfo>
        <DisplayName>Cameron Tomisser</DisplayName>
        <AccountId>845</AccountId>
        <AccountType/>
      </UserInfo>
      <UserInfo>
        <DisplayName>David Smith (CDA)</DisplayName>
        <AccountId>669</AccountId>
        <AccountType/>
      </UserInfo>
      <UserInfo>
        <DisplayName>Kinfey Lo</DisplayName>
        <AccountId>988</AccountId>
        <AccountType/>
      </UserInfo>
      <UserInfo>
        <DisplayName>Nitya Narasimhan</DisplayName>
        <AccountId>776</AccountId>
        <AccountType/>
      </UserInfo>
      <UserInfo>
        <DisplayName>Korey Stegared-Pace</DisplayName>
        <AccountId>989</AccountId>
        <AccountType/>
      </UserInfo>
      <UserInfo>
        <DisplayName>Lee Stott (HE/HIM)</DisplayName>
        <AccountId>990</AccountId>
        <AccountType/>
      </UserInfo>
    </SharedWithUsers>
    <lcf76f155ced4ddcb4097134ff3c332f xmlns="f0d84f94-24cc-4622-918e-3cb265205164">
      <Terms xmlns="http://schemas.microsoft.com/office/infopath/2007/PartnerControls"/>
    </lcf76f155ced4ddcb4097134ff3c332f>
    <TaxCatchAll xmlns="235cd712-8d4c-4134-8f23-23abf9bcf3b1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77E8A72FAC184A9AEF7C20CAB24A0A" ma:contentTypeVersion="16" ma:contentTypeDescription="Create a new document." ma:contentTypeScope="" ma:versionID="33bdd2f6d67743f207e02cb94d200f7a">
  <xsd:schema xmlns:xsd="http://www.w3.org/2001/XMLSchema" xmlns:xs="http://www.w3.org/2001/XMLSchema" xmlns:p="http://schemas.microsoft.com/office/2006/metadata/properties" xmlns:ns1="http://schemas.microsoft.com/sharepoint/v3" xmlns:ns2="f0d84f94-24cc-4622-918e-3cb265205164" xmlns:ns3="235cd712-8d4c-4134-8f23-23abf9bcf3b1" targetNamespace="http://schemas.microsoft.com/office/2006/metadata/properties" ma:root="true" ma:fieldsID="df8926316a0cf25757876b814640343b" ns1:_="" ns2:_="" ns3:_="">
    <xsd:import namespace="http://schemas.microsoft.com/sharepoint/v3"/>
    <xsd:import namespace="f0d84f94-24cc-4622-918e-3cb265205164"/>
    <xsd:import namespace="235cd712-8d4c-4134-8f23-23abf9bcf3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84f94-24cc-4622-918e-3cb2652051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5cd712-8d4c-4134-8f23-23abf9bcf3b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34d6cf8-b558-435d-b309-6f858f8d6d41}" ma:internalName="TaxCatchAll" ma:showField="CatchAllData" ma:web="235cd712-8d4c-4134-8f23-23abf9bcf3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www.w3.org/XML/1998/namespace"/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235cd712-8d4c-4134-8f23-23abf9bcf3b1"/>
    <ds:schemaRef ds:uri="f0d84f94-24cc-4622-918e-3cb265205164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60B0C88C-A7B6-4B8C-A5D7-7C92318AE47D}">
  <ds:schemaRefs>
    <ds:schemaRef ds:uri="235cd712-8d4c-4134-8f23-23abf9bcf3b1"/>
    <ds:schemaRef ds:uri="f0d84f94-24cc-4622-918e-3cb26520516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Demo Session Template</Template>
  <TotalTime>98</TotalTime>
  <Words>1490</Words>
  <Application>Microsoft Macintosh PowerPoint</Application>
  <PresentationFormat>Widescreen</PresentationFormat>
  <Paragraphs>231</Paragraphs>
  <Slides>21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Calibri</vt:lpstr>
      <vt:lpstr>Calibri_MSFontService</vt:lpstr>
      <vt:lpstr>Comic Sans MS</vt:lpstr>
      <vt:lpstr>Consolas</vt:lpstr>
      <vt:lpstr>Segoe Sans Display Semibold</vt:lpstr>
      <vt:lpstr>Segoe UI</vt:lpstr>
      <vt:lpstr>Segoe UI Semibold</vt:lpstr>
      <vt:lpstr>Segoe UI Semibold_MSFontService</vt:lpstr>
      <vt:lpstr>Segoe UI Variable Small Semibol</vt:lpstr>
      <vt:lpstr>Wingdings</vt:lpstr>
      <vt:lpstr>Microsoft Build 16:9 Template Light</vt:lpstr>
      <vt:lpstr>Microsoft Build 16:9 Template Dark</vt:lpstr>
      <vt:lpstr>Office Theme</vt:lpstr>
      <vt:lpstr>Microsoft AI Tour 16:9 Template Dark</vt:lpstr>
      <vt:lpstr>PowerPoint Presentation</vt:lpstr>
      <vt:lpstr>Anatomy of RAG</vt:lpstr>
      <vt:lpstr>PowerPoint Presentation</vt:lpstr>
      <vt:lpstr>Differentiation</vt:lpstr>
      <vt:lpstr>Challenges of fine tuning</vt:lpstr>
      <vt:lpstr>Fine-tuning</vt:lpstr>
      <vt:lpstr>Research | UC Berkeley's RAFT Retrieval Augmented Fine Tuning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RAFT Dataset generation</vt:lpstr>
      <vt:lpstr>Metrics</vt:lpstr>
      <vt:lpstr>Inferencing Costs</vt:lpstr>
      <vt:lpstr>Fine tuning</vt:lpstr>
      <vt:lpstr>Key Insights</vt:lpstr>
      <vt:lpstr>Which fine-tuning learning rate?</vt:lpstr>
      <vt:lpstr>Shard</vt:lpstr>
      <vt:lpstr>Thank you!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 Demo Session Template</dc:title>
  <dc:subject>Microsoft Build</dc:subject>
  <dc:creator>Malena Lopez-Sotelo</dc:creator>
  <cp:keywords>Microsoft Build</cp:keywords>
  <dc:description/>
  <cp:lastModifiedBy>Cedric Vidal</cp:lastModifiedBy>
  <cp:revision>2</cp:revision>
  <cp:lastPrinted>2023-02-15T20:48:24Z</cp:lastPrinted>
  <dcterms:created xsi:type="dcterms:W3CDTF">2024-04-23T21:52:04Z</dcterms:created>
  <dcterms:modified xsi:type="dcterms:W3CDTF">2024-09-11T21:49:30Z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0x0101007C77E8A72FAC184A9AEF7C20CAB24A0A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  <property fmtid="{D5CDD505-2E9C-101B-9397-08002B2CF9AE}" pid="20" name="Order">
    <vt:r8>516100</vt:r8>
  </property>
  <property fmtid="{D5CDD505-2E9C-101B-9397-08002B2CF9AE}" pid="21" name="xd_Signature">
    <vt:bool>false</vt:bool>
  </property>
  <property fmtid="{D5CDD505-2E9C-101B-9397-08002B2CF9AE}" pid="22" name="xd_ProgID">
    <vt:lpwstr/>
  </property>
  <property fmtid="{D5CDD505-2E9C-101B-9397-08002B2CF9AE}" pid="23" name="ComplianceAssetId">
    <vt:lpwstr/>
  </property>
  <property fmtid="{D5CDD505-2E9C-101B-9397-08002B2CF9AE}" pid="24" name="TemplateUrl">
    <vt:lpwstr/>
  </property>
  <property fmtid="{D5CDD505-2E9C-101B-9397-08002B2CF9AE}" pid="25" name="_ExtendedDescription">
    <vt:lpwstr/>
  </property>
  <property fmtid="{D5CDD505-2E9C-101B-9397-08002B2CF9AE}" pid="26" name="TriggerFlowInfo">
    <vt:lpwstr/>
  </property>
</Properties>
</file>